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48" r:id="rId1"/>
  </p:sldMasterIdLst>
  <p:notesMasterIdLst>
    <p:notesMasterId r:id="rId41"/>
  </p:notesMasterIdLst>
  <p:sldIdLst>
    <p:sldId id="256" r:id="rId2"/>
    <p:sldId id="272" r:id="rId3"/>
    <p:sldId id="274" r:id="rId4"/>
    <p:sldId id="275" r:id="rId5"/>
    <p:sldId id="370" r:id="rId6"/>
    <p:sldId id="257" r:id="rId7"/>
    <p:sldId id="270" r:id="rId8"/>
    <p:sldId id="287" r:id="rId9"/>
    <p:sldId id="259" r:id="rId10"/>
    <p:sldId id="276" r:id="rId11"/>
    <p:sldId id="283" r:id="rId12"/>
    <p:sldId id="280" r:id="rId13"/>
    <p:sldId id="288" r:id="rId14"/>
    <p:sldId id="282" r:id="rId15"/>
    <p:sldId id="289" r:id="rId16"/>
    <p:sldId id="281" r:id="rId17"/>
    <p:sldId id="277" r:id="rId18"/>
    <p:sldId id="278" r:id="rId19"/>
    <p:sldId id="279" r:id="rId20"/>
    <p:sldId id="290" r:id="rId21"/>
    <p:sldId id="291" r:id="rId22"/>
    <p:sldId id="286" r:id="rId23"/>
    <p:sldId id="285" r:id="rId24"/>
    <p:sldId id="292" r:id="rId25"/>
    <p:sldId id="260" r:id="rId26"/>
    <p:sldId id="313" r:id="rId27"/>
    <p:sldId id="323" r:id="rId28"/>
    <p:sldId id="326" r:id="rId29"/>
    <p:sldId id="315" r:id="rId30"/>
    <p:sldId id="325" r:id="rId31"/>
    <p:sldId id="317" r:id="rId32"/>
    <p:sldId id="330" r:id="rId33"/>
    <p:sldId id="335" r:id="rId34"/>
    <p:sldId id="339" r:id="rId35"/>
    <p:sldId id="368" r:id="rId36"/>
    <p:sldId id="344" r:id="rId37"/>
    <p:sldId id="345" r:id="rId38"/>
    <p:sldId id="319" r:id="rId39"/>
    <p:sldId id="320"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58" autoAdjust="0"/>
    <p:restoredTop sz="94660"/>
  </p:normalViewPr>
  <p:slideViewPr>
    <p:cSldViewPr>
      <p:cViewPr>
        <p:scale>
          <a:sx n="80" d="100"/>
          <a:sy n="80" d="100"/>
        </p:scale>
        <p:origin x="-726" y="18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979004-5D22-4116-A1E9-FA173465E864}" type="datetimeFigureOut">
              <a:rPr lang="en-US" smtClean="0"/>
              <a:pPr/>
              <a:t>6/29/2011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48FDFBF-6452-408A-B445-772DCDEBA50D}"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8FDFBF-6452-408A-B445-772DCDEBA50D}" type="slidenum">
              <a:rPr lang="en-US" smtClean="0"/>
              <a:pPr/>
              <a:t>23</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8FDFBF-6452-408A-B445-772DCDEBA50D}" type="slidenum">
              <a:rPr lang="en-US" smtClean="0"/>
              <a:pPr/>
              <a:t>25</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8FDFBF-6452-408A-B445-772DCDEBA50D}" type="slidenum">
              <a:rPr lang="en-US" smtClean="0"/>
              <a:pPr/>
              <a:t>26</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8FDFBF-6452-408A-B445-772DCDEBA50D}" type="slidenum">
              <a:rPr lang="en-US" smtClean="0"/>
              <a:pPr/>
              <a:t>27</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8FDFBF-6452-408A-B445-772DCDEBA50D}" type="slidenum">
              <a:rPr lang="en-US" smtClean="0"/>
              <a:pPr/>
              <a:t>28</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8FDFBF-6452-408A-B445-772DCDEBA50D}" type="slidenum">
              <a:rPr lang="en-US" smtClean="0"/>
              <a:pPr/>
              <a:t>29</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8FDFBF-6452-408A-B445-772DCDEBA50D}" type="slidenum">
              <a:rPr lang="en-US" smtClean="0"/>
              <a:pPr/>
              <a:t>30</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8FDFBF-6452-408A-B445-772DCDEBA50D}" type="slidenum">
              <a:rPr lang="en-US" smtClean="0"/>
              <a:pPr/>
              <a:t>31</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8FDFBF-6452-408A-B445-772DCDEBA50D}" type="slidenum">
              <a:rPr lang="en-US" smtClean="0"/>
              <a:pPr/>
              <a:t>32</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8FDFBF-6452-408A-B445-772DCDEBA50D}" type="slidenum">
              <a:rPr lang="en-US" smtClean="0"/>
              <a:pPr/>
              <a:t>33</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8FDFBF-6452-408A-B445-772DCDEBA50D}" type="slidenum">
              <a:rPr lang="en-US" smtClean="0"/>
              <a:pPr/>
              <a:t>34</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8FDFBF-6452-408A-B445-772DCDEBA50D}" type="slidenum">
              <a:rPr lang="en-US" smtClean="0"/>
              <a:pPr/>
              <a:t>35</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8FDFBF-6452-408A-B445-772DCDEBA50D}" type="slidenum">
              <a:rPr lang="en-US" smtClean="0"/>
              <a:pPr/>
              <a:t>36</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8FDFBF-6452-408A-B445-772DCDEBA50D}" type="slidenum">
              <a:rPr lang="en-US" smtClean="0"/>
              <a:pPr/>
              <a:t>37</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8FDFBF-6452-408A-B445-772DCDEBA50D}" type="slidenum">
              <a:rPr lang="en-US" smtClean="0"/>
              <a:pPr/>
              <a:t>38</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8FDFBF-6452-408A-B445-772DCDEBA50D}" type="slidenum">
              <a:rPr lang="en-US" smtClean="0"/>
              <a:pPr/>
              <a:t>39</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008BE5C-6307-411B-A209-B7B8D98C26C4}" type="datetime1">
              <a:rPr lang="en-US" smtClean="0"/>
              <a:pPr/>
              <a:t>6/29/2011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C2A9BB-ED68-424E-8CF4-16C505E93EE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AF99C7-E9A9-4B70-A1D7-10C0B5B110FF}" type="datetime1">
              <a:rPr lang="en-US" smtClean="0"/>
              <a:pPr/>
              <a:t>6/29/2011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C2A9BB-ED68-424E-8CF4-16C505E93EE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95235F-D4D1-454B-BA13-41E722A553FA}" type="datetime1">
              <a:rPr lang="en-US" smtClean="0"/>
              <a:pPr/>
              <a:t>6/29/2011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C2A9BB-ED68-424E-8CF4-16C505E93EE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CD5803D-28A0-454D-BDE6-2E2C547DF06A}" type="datetime1">
              <a:rPr lang="en-US" smtClean="0"/>
              <a:pPr/>
              <a:t>6/29/2011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C2A9BB-ED68-424E-8CF4-16C505E93EE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DAAB112-5B37-4AB1-A9D0-7098C869947B}" type="datetime1">
              <a:rPr lang="en-US" smtClean="0"/>
              <a:pPr/>
              <a:t>6/29/2011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8C2A9BB-ED68-424E-8CF4-16C505E93EE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484B89-8F8F-4090-9C9F-80DC5F85A68B}" type="datetime1">
              <a:rPr lang="en-US" smtClean="0"/>
              <a:pPr/>
              <a:t>6/29/2011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8C2A9BB-ED68-424E-8CF4-16C505E93EE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FAFEF1-E6E7-48D3-832D-C24E4A858881}" type="datetime1">
              <a:rPr lang="en-US" smtClean="0"/>
              <a:pPr/>
              <a:t>6/29/2011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8C2A9BB-ED68-424E-8CF4-16C505E93EE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47931A-DEA5-4840-BD71-85409A1EFDF2}" type="datetime1">
              <a:rPr lang="en-US" smtClean="0"/>
              <a:pPr/>
              <a:t>6/29/2011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C2A9BB-ED68-424E-8CF4-16C505E93EE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4F84DA-6A9E-40C1-92CC-09E7D9A7D734}" type="datetime1">
              <a:rPr lang="en-US" smtClean="0"/>
              <a:pPr/>
              <a:t>6/29/2011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C2A9BB-ED68-424E-8CF4-16C505E93EE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53A99A-7C37-4DB2-A9B0-64209FEF73B0}" type="datetime1">
              <a:rPr lang="en-US" smtClean="0"/>
              <a:pPr/>
              <a:t>6/29/2011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C2A9BB-ED68-424E-8CF4-16C505E93EE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B287D1-A00B-4C5A-A96A-FE9D93F5C83E}" type="datetime1">
              <a:rPr lang="en-US" smtClean="0"/>
              <a:pPr/>
              <a:t>6/29/2011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C2A9BB-ED68-424E-8CF4-16C505E93EE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DD9AF9-618E-4C85-9EFC-1224E5D8F5E5}" type="datetime1">
              <a:rPr lang="en-US" smtClean="0"/>
              <a:pPr/>
              <a:t>6/29/2011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C2A9BB-ED68-424E-8CF4-16C505E93EE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hyperlink" Target="http://www.genesisgaming.com/"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riolasvegas.com/"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genesisgaming.com/"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www.pokerassistantsforhire.com/" TargetMode="External"/><Relationship Id="rId13" Type="http://schemas.openxmlformats.org/officeDocument/2006/relationships/image" Target="../media/image6.png"/><Relationship Id="rId3" Type="http://schemas.openxmlformats.org/officeDocument/2006/relationships/hyperlink" Target="http://www.pokertda.com/" TargetMode="External"/><Relationship Id="rId7" Type="http://schemas.openxmlformats.org/officeDocument/2006/relationships/hyperlink" Target="http://www.habibpoker.com/" TargetMode="External"/><Relationship Id="rId12" Type="http://schemas.openxmlformats.org/officeDocument/2006/relationships/image" Target="../media/image5.png"/><Relationship Id="rId2" Type="http://schemas.openxmlformats.org/officeDocument/2006/relationships/hyperlink" Target="http://www.aceupmysleeve.com/" TargetMode="External"/><Relationship Id="rId1" Type="http://schemas.openxmlformats.org/officeDocument/2006/relationships/slideLayout" Target="../slideLayouts/slideLayout7.xml"/><Relationship Id="rId6" Type="http://schemas.openxmlformats.org/officeDocument/2006/relationships/hyperlink" Target="http://www.tonydunstpokerplayer.com/" TargetMode="External"/><Relationship Id="rId11" Type="http://schemas.openxmlformats.org/officeDocument/2006/relationships/hyperlink" Target="mailto:kknoll@vegastechgroup.com" TargetMode="External"/><Relationship Id="rId5" Type="http://schemas.openxmlformats.org/officeDocument/2006/relationships/hyperlink" Target="http://www.davidwilliamspoker.com/" TargetMode="External"/><Relationship Id="rId10" Type="http://schemas.openxmlformats.org/officeDocument/2006/relationships/hyperlink" Target="http://www.vegastechgroup.com/" TargetMode="External"/><Relationship Id="rId4" Type="http://schemas.openxmlformats.org/officeDocument/2006/relationships/hyperlink" Target="http://www.savagetournaments.com/" TargetMode="External"/><Relationship Id="rId9" Type="http://schemas.openxmlformats.org/officeDocument/2006/relationships/hyperlink" Target="http://www.changingyou.com/"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stewbish\Desktop\PokerTDALogo.jpg"/>
          <p:cNvPicPr>
            <a:picLocks noChangeAspect="1" noChangeArrowheads="1"/>
          </p:cNvPicPr>
          <p:nvPr/>
        </p:nvPicPr>
        <p:blipFill>
          <a:blip r:embed="rId2" cstate="print"/>
          <a:srcRect/>
          <a:stretch>
            <a:fillRect/>
          </a:stretch>
        </p:blipFill>
        <p:spPr bwMode="auto">
          <a:xfrm>
            <a:off x="685800" y="1752600"/>
            <a:ext cx="1905000" cy="1656953"/>
          </a:xfrm>
          <a:prstGeom prst="rect">
            <a:avLst/>
          </a:prstGeom>
          <a:noFill/>
        </p:spPr>
      </p:pic>
      <p:sp>
        <p:nvSpPr>
          <p:cNvPr id="4" name="TextBox 3"/>
          <p:cNvSpPr txBox="1"/>
          <p:nvPr/>
        </p:nvSpPr>
        <p:spPr>
          <a:xfrm>
            <a:off x="304800" y="1905000"/>
            <a:ext cx="8686800" cy="2923877"/>
          </a:xfrm>
          <a:prstGeom prst="rect">
            <a:avLst/>
          </a:prstGeom>
          <a:noFill/>
        </p:spPr>
        <p:txBody>
          <a:bodyPr wrap="square" rtlCol="0">
            <a:spAutoFit/>
          </a:bodyPr>
          <a:lstStyle/>
          <a:p>
            <a:pPr algn="ctr"/>
            <a:endParaRPr lang="en-US" sz="3600" b="1" dirty="0"/>
          </a:p>
          <a:p>
            <a:pPr algn="ctr"/>
            <a:r>
              <a:rPr lang="en-US" sz="3600" b="1" dirty="0" smtClean="0"/>
              <a:t>June 29 – 30</a:t>
            </a:r>
          </a:p>
          <a:p>
            <a:pPr algn="ctr"/>
            <a:endParaRPr lang="en-US" sz="3600" b="1" dirty="0"/>
          </a:p>
          <a:p>
            <a:pPr algn="ctr"/>
            <a:r>
              <a:rPr lang="en-US" sz="3600" b="1" dirty="0" smtClean="0"/>
              <a:t>Rio Hotel and Casino, Las Vegas, NV</a:t>
            </a:r>
            <a:endParaRPr lang="en-US" sz="3600" dirty="0" smtClean="0"/>
          </a:p>
          <a:p>
            <a:pPr algn="ctr"/>
            <a:endParaRPr lang="en-US" dirty="0"/>
          </a:p>
          <a:p>
            <a:r>
              <a:rPr lang="en-US" sz="2000" dirty="0" smtClean="0"/>
              <a:t>                     </a:t>
            </a:r>
            <a:r>
              <a:rPr lang="en-US" sz="2200" dirty="0" smtClean="0"/>
              <a:t>This event is made possible by generous support from</a:t>
            </a:r>
            <a:endParaRPr lang="en-US" sz="2200" dirty="0"/>
          </a:p>
        </p:txBody>
      </p:sp>
      <p:pic>
        <p:nvPicPr>
          <p:cNvPr id="1028" name="Picture 4" descr="C:\Users\stewbish\Desktop\Genesis Logo full.PNG"/>
          <p:cNvPicPr>
            <a:picLocks noChangeAspect="1" noChangeArrowheads="1"/>
          </p:cNvPicPr>
          <p:nvPr/>
        </p:nvPicPr>
        <p:blipFill>
          <a:blip r:embed="rId3" cstate="print"/>
          <a:srcRect/>
          <a:stretch>
            <a:fillRect/>
          </a:stretch>
        </p:blipFill>
        <p:spPr bwMode="auto">
          <a:xfrm>
            <a:off x="3505200" y="5105400"/>
            <a:ext cx="2400300" cy="1310933"/>
          </a:xfrm>
          <a:prstGeom prst="rect">
            <a:avLst/>
          </a:prstGeom>
          <a:noFill/>
        </p:spPr>
      </p:pic>
      <p:pic>
        <p:nvPicPr>
          <p:cNvPr id="1029" name="Picture 5" descr="C:\Users\stewbish\Desktop\Rio_Las_Vegas.jpg"/>
          <p:cNvPicPr>
            <a:picLocks noChangeAspect="1" noChangeArrowheads="1"/>
          </p:cNvPicPr>
          <p:nvPr/>
        </p:nvPicPr>
        <p:blipFill>
          <a:blip r:embed="rId4" cstate="print"/>
          <a:srcRect/>
          <a:stretch>
            <a:fillRect/>
          </a:stretch>
        </p:blipFill>
        <p:spPr bwMode="auto">
          <a:xfrm>
            <a:off x="381000" y="4724400"/>
            <a:ext cx="2514600" cy="1816799"/>
          </a:xfrm>
          <a:prstGeom prst="rect">
            <a:avLst/>
          </a:prstGeom>
          <a:noFill/>
        </p:spPr>
      </p:pic>
      <p:pic>
        <p:nvPicPr>
          <p:cNvPr id="7" name="Picture 6" descr="Copag logo5large.jpg"/>
          <p:cNvPicPr>
            <a:picLocks noChangeAspect="1"/>
          </p:cNvPicPr>
          <p:nvPr/>
        </p:nvPicPr>
        <p:blipFill>
          <a:blip r:embed="rId5" cstate="print"/>
          <a:stretch>
            <a:fillRect/>
          </a:stretch>
        </p:blipFill>
        <p:spPr>
          <a:xfrm>
            <a:off x="6705600" y="5029200"/>
            <a:ext cx="2015953" cy="1308602"/>
          </a:xfrm>
          <a:prstGeom prst="rect">
            <a:avLst/>
          </a:prstGeom>
        </p:spPr>
      </p:pic>
      <p:sp>
        <p:nvSpPr>
          <p:cNvPr id="8" name="TextBox 7"/>
          <p:cNvSpPr txBox="1"/>
          <p:nvPr/>
        </p:nvSpPr>
        <p:spPr>
          <a:xfrm>
            <a:off x="762000" y="685800"/>
            <a:ext cx="7848600" cy="954107"/>
          </a:xfrm>
          <a:prstGeom prst="rect">
            <a:avLst/>
          </a:prstGeom>
          <a:noFill/>
        </p:spPr>
        <p:txBody>
          <a:bodyPr wrap="square" rtlCol="0">
            <a:spAutoFit/>
          </a:bodyPr>
          <a:lstStyle/>
          <a:p>
            <a:pPr algn="ctr"/>
            <a:r>
              <a:rPr lang="en-US" sz="5600" dirty="0" smtClean="0">
                <a:latin typeface="Monotype Corsiva" pitchFamily="66" charset="0"/>
              </a:rPr>
              <a:t>The 2011 Poker TDA Summit</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stewbish\Desktop\Genesis Logo full.PNG"/>
          <p:cNvPicPr>
            <a:picLocks noChangeAspect="1" noChangeArrowheads="1"/>
          </p:cNvPicPr>
          <p:nvPr/>
        </p:nvPicPr>
        <p:blipFill>
          <a:blip r:embed="rId2" cstate="print"/>
          <a:srcRect/>
          <a:stretch>
            <a:fillRect/>
          </a:stretch>
        </p:blipFill>
        <p:spPr bwMode="auto">
          <a:xfrm>
            <a:off x="762000" y="457200"/>
            <a:ext cx="2476500" cy="1352550"/>
          </a:xfrm>
          <a:prstGeom prst="rect">
            <a:avLst/>
          </a:prstGeom>
          <a:noFill/>
        </p:spPr>
      </p:pic>
      <p:sp>
        <p:nvSpPr>
          <p:cNvPr id="3" name="TextBox 2"/>
          <p:cNvSpPr txBox="1"/>
          <p:nvPr/>
        </p:nvSpPr>
        <p:spPr>
          <a:xfrm>
            <a:off x="3276600" y="533400"/>
            <a:ext cx="5715000" cy="954107"/>
          </a:xfrm>
          <a:prstGeom prst="rect">
            <a:avLst/>
          </a:prstGeom>
          <a:noFill/>
        </p:spPr>
        <p:txBody>
          <a:bodyPr wrap="square" rtlCol="0">
            <a:spAutoFit/>
          </a:bodyPr>
          <a:lstStyle/>
          <a:p>
            <a:pPr algn="ctr"/>
            <a:r>
              <a:rPr lang="en-US" sz="2800" b="1" dirty="0" smtClean="0"/>
              <a:t>STATE OF THE ART POKER ROOM &amp;</a:t>
            </a:r>
          </a:p>
          <a:p>
            <a:pPr algn="ctr"/>
            <a:r>
              <a:rPr lang="en-US" sz="2800" b="1" dirty="0" smtClean="0"/>
              <a:t>CASINO PIT MANAGEMENT SYSTEMS</a:t>
            </a:r>
            <a:endParaRPr lang="en-US" sz="2800" b="1" dirty="0"/>
          </a:p>
        </p:txBody>
      </p:sp>
      <p:sp>
        <p:nvSpPr>
          <p:cNvPr id="5" name="TextBox 4"/>
          <p:cNvSpPr txBox="1"/>
          <p:nvPr/>
        </p:nvSpPr>
        <p:spPr>
          <a:xfrm>
            <a:off x="152400" y="1905000"/>
            <a:ext cx="8991600" cy="4339650"/>
          </a:xfrm>
          <a:prstGeom prst="rect">
            <a:avLst/>
          </a:prstGeom>
          <a:noFill/>
        </p:spPr>
        <p:txBody>
          <a:bodyPr wrap="square" rtlCol="0">
            <a:spAutoFit/>
          </a:bodyPr>
          <a:lstStyle/>
          <a:p>
            <a:pPr algn="ctr"/>
            <a:r>
              <a:rPr lang="en-US" sz="2400" b="1" u="sng" dirty="0" smtClean="0"/>
              <a:t>BRAVO POKER SYSTEM: </a:t>
            </a:r>
          </a:p>
          <a:p>
            <a:pPr algn="ctr"/>
            <a:r>
              <a:rPr lang="en-US" sz="2400" b="1" u="sng" dirty="0" smtClean="0"/>
              <a:t>Complete Poker Room &amp; Tournament Management </a:t>
            </a:r>
          </a:p>
          <a:p>
            <a:endParaRPr lang="en-US" sz="2000" b="1" dirty="0" smtClean="0"/>
          </a:p>
          <a:p>
            <a:r>
              <a:rPr lang="en-US" sz="2000" b="1" dirty="0" smtClean="0"/>
              <a:t>Track play, random seating, waiting list, player history, registration, buy-ins, re-buys, add-ons, clock, blinds, comps, food &amp; bev, dealer audit, leader board &amp; more!</a:t>
            </a:r>
          </a:p>
          <a:p>
            <a:endParaRPr lang="en-US" sz="2000" b="1" dirty="0" smtClean="0"/>
          </a:p>
          <a:p>
            <a:pPr algn="ctr"/>
            <a:r>
              <a:rPr lang="en-US" sz="2400" b="1" u="sng" dirty="0" smtClean="0"/>
              <a:t>BRAVO PIT SYSTEM:</a:t>
            </a:r>
          </a:p>
          <a:p>
            <a:pPr algn="ctr"/>
            <a:r>
              <a:rPr lang="en-US" sz="2400" b="1" u="sng" dirty="0" smtClean="0"/>
              <a:t>Complete Player Rating, Marketing &amp; Pit Management</a:t>
            </a:r>
          </a:p>
          <a:p>
            <a:pPr algn="ctr"/>
            <a:endParaRPr lang="en-US" sz="2000" b="1" dirty="0" smtClean="0"/>
          </a:p>
          <a:p>
            <a:r>
              <a:rPr lang="en-US" sz="2000" b="1" dirty="0" smtClean="0"/>
              <a:t>Swipe entry, paperless rating, no-wait maximizes customer satisfaction, track fill &amp; credit requests, track supervisors to assure proper rating, monitor all pit activity.</a:t>
            </a:r>
          </a:p>
          <a:p>
            <a:endParaRPr lang="en-US" sz="2000" b="1" dirty="0" smtClean="0"/>
          </a:p>
          <a:p>
            <a:pPr algn="ctr"/>
            <a:r>
              <a:rPr lang="en-US" sz="2000" b="1" dirty="0" smtClean="0"/>
              <a:t>Website: </a:t>
            </a:r>
            <a:r>
              <a:rPr lang="en-US" sz="2000" b="1" dirty="0" smtClean="0">
                <a:hlinkClick r:id="rId3"/>
              </a:rPr>
              <a:t>http://www.GenesisGaming.com</a:t>
            </a:r>
            <a:r>
              <a:rPr lang="en-US" sz="2000" b="1" dirty="0" smtClean="0"/>
              <a:t> Contact Tele: (281) 367-5233</a:t>
            </a:r>
          </a:p>
        </p:txBody>
      </p:sp>
      <p:sp>
        <p:nvSpPr>
          <p:cNvPr id="8" name="Slide Number Placeholder 7"/>
          <p:cNvSpPr>
            <a:spLocks noGrp="1"/>
          </p:cNvSpPr>
          <p:nvPr>
            <p:ph type="sldNum" sz="quarter" idx="12"/>
          </p:nvPr>
        </p:nvSpPr>
        <p:spPr/>
        <p:txBody>
          <a:bodyPr/>
          <a:lstStyle/>
          <a:p>
            <a:fld id="{38C2A9BB-ED68-424E-8CF4-16C505E93EED}" type="slidenum">
              <a:rPr lang="en-US" sz="1600" b="1" smtClean="0">
                <a:solidFill>
                  <a:schemeClr val="tx1"/>
                </a:solidFill>
              </a:rPr>
              <a:pPr/>
              <a:t>2</a:t>
            </a:fld>
            <a:endParaRPr lang="en-US" sz="1600" b="1" dirty="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C:\Users\stewbish\Desktop\Rio_Las_Vegas.jpg"/>
          <p:cNvPicPr>
            <a:picLocks noChangeAspect="1" noChangeArrowheads="1"/>
          </p:cNvPicPr>
          <p:nvPr/>
        </p:nvPicPr>
        <p:blipFill>
          <a:blip r:embed="rId2" cstate="print"/>
          <a:srcRect/>
          <a:stretch>
            <a:fillRect/>
          </a:stretch>
        </p:blipFill>
        <p:spPr bwMode="auto">
          <a:xfrm>
            <a:off x="457200" y="304800"/>
            <a:ext cx="2895600" cy="2092071"/>
          </a:xfrm>
          <a:prstGeom prst="rect">
            <a:avLst/>
          </a:prstGeom>
          <a:noFill/>
        </p:spPr>
      </p:pic>
      <p:sp>
        <p:nvSpPr>
          <p:cNvPr id="3" name="TextBox 2"/>
          <p:cNvSpPr txBox="1"/>
          <p:nvPr/>
        </p:nvSpPr>
        <p:spPr>
          <a:xfrm>
            <a:off x="304800" y="2362200"/>
            <a:ext cx="8610600" cy="3847207"/>
          </a:xfrm>
          <a:prstGeom prst="rect">
            <a:avLst/>
          </a:prstGeom>
          <a:noFill/>
        </p:spPr>
        <p:txBody>
          <a:bodyPr wrap="square" rtlCol="0">
            <a:spAutoFit/>
          </a:bodyPr>
          <a:lstStyle/>
          <a:p>
            <a:pPr algn="ctr"/>
            <a:r>
              <a:rPr lang="en-US" sz="2800" b="1" dirty="0" smtClean="0"/>
              <a:t>Many thanks to the Rio Hotel &amp; Casino, and the </a:t>
            </a:r>
          </a:p>
          <a:p>
            <a:pPr algn="ctr"/>
            <a:r>
              <a:rPr lang="en-US" sz="2800" b="1" dirty="0" smtClean="0"/>
              <a:t>World Series of Poker for unmatched hospitality!</a:t>
            </a:r>
          </a:p>
          <a:p>
            <a:pPr algn="ctr"/>
            <a:endParaRPr lang="en-US" sz="2800" b="1" dirty="0" smtClean="0"/>
          </a:p>
          <a:p>
            <a:pPr algn="ctr"/>
            <a:endParaRPr lang="en-US" sz="2800" b="1" dirty="0" smtClean="0"/>
          </a:p>
          <a:p>
            <a:pPr algn="ctr"/>
            <a:r>
              <a:rPr lang="en-US" sz="2800" b="1" dirty="0" smtClean="0"/>
              <a:t>Jack Effel, WSOP Tournament Director</a:t>
            </a:r>
          </a:p>
          <a:p>
            <a:pPr algn="ctr"/>
            <a:endParaRPr lang="en-US" sz="2800" b="1" dirty="0" smtClean="0"/>
          </a:p>
          <a:p>
            <a:pPr algn="ctr"/>
            <a:r>
              <a:rPr lang="en-US" sz="2800" b="1" dirty="0" smtClean="0"/>
              <a:t>Hold your next convention at the Rio!</a:t>
            </a:r>
          </a:p>
          <a:p>
            <a:pPr algn="ctr"/>
            <a:endParaRPr lang="en-US" sz="2800" b="1" dirty="0" smtClean="0"/>
          </a:p>
          <a:p>
            <a:pPr algn="ctr"/>
            <a:r>
              <a:rPr lang="en-US" sz="2000" b="1" dirty="0" smtClean="0"/>
              <a:t>Website: </a:t>
            </a:r>
            <a:r>
              <a:rPr lang="en-US" sz="2000" b="1" dirty="0" smtClean="0">
                <a:hlinkClick r:id="rId3"/>
              </a:rPr>
              <a:t>http://www.RioLasVegas.com</a:t>
            </a:r>
            <a:r>
              <a:rPr lang="en-US" sz="2000" b="1" dirty="0" smtClean="0"/>
              <a:t> Tele: (866) 746-7671 </a:t>
            </a:r>
            <a:endParaRPr lang="en-US" sz="2000" b="1" dirty="0"/>
          </a:p>
        </p:txBody>
      </p:sp>
      <p:sp>
        <p:nvSpPr>
          <p:cNvPr id="4" name="TextBox 3"/>
          <p:cNvSpPr txBox="1"/>
          <p:nvPr/>
        </p:nvSpPr>
        <p:spPr>
          <a:xfrm>
            <a:off x="3733800" y="762000"/>
            <a:ext cx="5029200" cy="1138773"/>
          </a:xfrm>
          <a:prstGeom prst="rect">
            <a:avLst/>
          </a:prstGeom>
          <a:noFill/>
        </p:spPr>
        <p:txBody>
          <a:bodyPr wrap="square" rtlCol="0">
            <a:spAutoFit/>
          </a:bodyPr>
          <a:lstStyle/>
          <a:p>
            <a:pPr algn="ctr"/>
            <a:r>
              <a:rPr lang="en-US" sz="3400" b="1" dirty="0" smtClean="0"/>
              <a:t>OFFICIAL HOST OF THE</a:t>
            </a:r>
          </a:p>
          <a:p>
            <a:pPr algn="ctr"/>
            <a:r>
              <a:rPr lang="en-US" sz="3400" b="1" dirty="0" smtClean="0"/>
              <a:t>2011 POKER TDA SUMMIT</a:t>
            </a:r>
            <a:endParaRPr lang="en-US" sz="3400" b="1" dirty="0"/>
          </a:p>
        </p:txBody>
      </p:sp>
      <p:sp>
        <p:nvSpPr>
          <p:cNvPr id="7" name="Slide Number Placeholder 6"/>
          <p:cNvSpPr>
            <a:spLocks noGrp="1"/>
          </p:cNvSpPr>
          <p:nvPr>
            <p:ph type="sldNum" sz="quarter" idx="12"/>
          </p:nvPr>
        </p:nvSpPr>
        <p:spPr/>
        <p:txBody>
          <a:bodyPr/>
          <a:lstStyle/>
          <a:p>
            <a:fld id="{38C2A9BB-ED68-424E-8CF4-16C505E93EED}" type="slidenum">
              <a:rPr lang="en-US" sz="1600" b="1" smtClean="0">
                <a:solidFill>
                  <a:schemeClr val="tx1"/>
                </a:solidFill>
              </a:rPr>
              <a:pPr/>
              <a:t>3</a:t>
            </a:fld>
            <a:endParaRPr lang="en-US" sz="1600" b="1" dirty="0">
              <a:solidFill>
                <a:schemeClr val="tx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pag logo5large.jpg"/>
          <p:cNvPicPr>
            <a:picLocks noChangeAspect="1"/>
          </p:cNvPicPr>
          <p:nvPr/>
        </p:nvPicPr>
        <p:blipFill>
          <a:blip r:embed="rId2" cstate="print"/>
          <a:stretch>
            <a:fillRect/>
          </a:stretch>
        </p:blipFill>
        <p:spPr>
          <a:xfrm>
            <a:off x="838200" y="381000"/>
            <a:ext cx="2113005" cy="1371600"/>
          </a:xfrm>
          <a:prstGeom prst="rect">
            <a:avLst/>
          </a:prstGeom>
        </p:spPr>
      </p:pic>
      <p:sp>
        <p:nvSpPr>
          <p:cNvPr id="3" name="TextBox 2"/>
          <p:cNvSpPr txBox="1"/>
          <p:nvPr/>
        </p:nvSpPr>
        <p:spPr>
          <a:xfrm>
            <a:off x="457200" y="2209800"/>
            <a:ext cx="8686800" cy="4093428"/>
          </a:xfrm>
          <a:prstGeom prst="rect">
            <a:avLst/>
          </a:prstGeom>
          <a:noFill/>
        </p:spPr>
        <p:txBody>
          <a:bodyPr wrap="square" rtlCol="0">
            <a:spAutoFit/>
          </a:bodyPr>
          <a:lstStyle/>
          <a:p>
            <a:r>
              <a:rPr lang="en-US" sz="2400" b="1" u="sng" dirty="0" smtClean="0"/>
              <a:t>The Worldwide Quality Standard</a:t>
            </a:r>
            <a:r>
              <a:rPr lang="en-US" sz="2400" b="1" dirty="0" smtClean="0"/>
              <a:t> since 1908… </a:t>
            </a:r>
          </a:p>
          <a:p>
            <a:r>
              <a:rPr lang="en-US" sz="2400" b="1" dirty="0" smtClean="0"/>
              <a:t>	…Every card is 100% backed by the COPAG warranty!</a:t>
            </a:r>
          </a:p>
          <a:p>
            <a:endParaRPr lang="en-US" sz="2400" b="1" dirty="0" smtClean="0"/>
          </a:p>
          <a:p>
            <a:r>
              <a:rPr lang="en-US" sz="2400" b="1" u="sng" dirty="0" smtClean="0"/>
              <a:t>Beautiful</a:t>
            </a:r>
            <a:r>
              <a:rPr lang="en-US" sz="2400" b="1" dirty="0" smtClean="0"/>
              <a:t> stock &amp; casino-branded customized styles</a:t>
            </a:r>
          </a:p>
          <a:p>
            <a:endParaRPr lang="en-US" sz="2400" b="1" dirty="0" smtClean="0"/>
          </a:p>
          <a:p>
            <a:r>
              <a:rPr lang="en-US" sz="2400" b="1" u="sng" dirty="0" smtClean="0"/>
              <a:t>Value:</a:t>
            </a:r>
            <a:r>
              <a:rPr lang="en-US" sz="2400" b="1" dirty="0" smtClean="0"/>
              <a:t> Super durability + Competitive pricing = unmatched R.O.I.</a:t>
            </a:r>
          </a:p>
          <a:p>
            <a:endParaRPr lang="en-US" sz="2400" b="1" dirty="0" smtClean="0"/>
          </a:p>
          <a:p>
            <a:r>
              <a:rPr lang="en-US" sz="2400" b="1" u="sng" dirty="0" smtClean="0"/>
              <a:t>Player Satisfaction</a:t>
            </a:r>
            <a:r>
              <a:rPr lang="en-US" sz="2400" b="1" dirty="0" smtClean="0"/>
              <a:t>: Casino &amp; home players rank COPAG #1</a:t>
            </a:r>
          </a:p>
          <a:p>
            <a:endParaRPr lang="en-US" sz="2400" b="1" dirty="0" smtClean="0">
              <a:solidFill>
                <a:srgbClr val="FF0000"/>
              </a:solidFill>
            </a:endParaRPr>
          </a:p>
          <a:p>
            <a:endParaRPr lang="en-US" sz="2400" b="1" dirty="0" smtClean="0"/>
          </a:p>
          <a:p>
            <a:pPr algn="ctr"/>
            <a:r>
              <a:rPr lang="en-US" sz="2000" b="1" dirty="0" smtClean="0"/>
              <a:t>Website: </a:t>
            </a:r>
            <a:r>
              <a:rPr lang="en-US" sz="2000" b="1" dirty="0" smtClean="0">
                <a:hlinkClick r:id="rId3"/>
              </a:rPr>
              <a:t>http://www.CopagUSA.com</a:t>
            </a:r>
            <a:r>
              <a:rPr lang="en-US" sz="2000" b="1" dirty="0" smtClean="0"/>
              <a:t> Contact Tele: (866) 435-0194</a:t>
            </a:r>
          </a:p>
        </p:txBody>
      </p:sp>
      <p:sp>
        <p:nvSpPr>
          <p:cNvPr id="4" name="TextBox 3"/>
          <p:cNvSpPr txBox="1"/>
          <p:nvPr/>
        </p:nvSpPr>
        <p:spPr>
          <a:xfrm>
            <a:off x="3124200" y="609600"/>
            <a:ext cx="5867400" cy="1077218"/>
          </a:xfrm>
          <a:prstGeom prst="rect">
            <a:avLst/>
          </a:prstGeom>
          <a:noFill/>
        </p:spPr>
        <p:txBody>
          <a:bodyPr wrap="square" rtlCol="0">
            <a:spAutoFit/>
          </a:bodyPr>
          <a:lstStyle/>
          <a:p>
            <a:pPr algn="ctr"/>
            <a:r>
              <a:rPr lang="en-US" sz="3200" b="1" dirty="0" smtClean="0"/>
              <a:t>OFFICIAL PLAYING CARDS of </a:t>
            </a:r>
          </a:p>
          <a:p>
            <a:pPr algn="ctr"/>
            <a:r>
              <a:rPr lang="en-US" sz="3200" b="1" dirty="0" smtClean="0"/>
              <a:t>THE 2011 POKER TDA SUMMIT</a:t>
            </a:r>
            <a:endParaRPr lang="en-US" sz="3200" b="1" dirty="0"/>
          </a:p>
        </p:txBody>
      </p:sp>
      <p:sp>
        <p:nvSpPr>
          <p:cNvPr id="7" name="Slide Number Placeholder 6"/>
          <p:cNvSpPr>
            <a:spLocks noGrp="1"/>
          </p:cNvSpPr>
          <p:nvPr>
            <p:ph type="sldNum" sz="quarter" idx="12"/>
          </p:nvPr>
        </p:nvSpPr>
        <p:spPr>
          <a:xfrm>
            <a:off x="7010400" y="6324600"/>
            <a:ext cx="2133600" cy="365125"/>
          </a:xfrm>
        </p:spPr>
        <p:txBody>
          <a:bodyPr/>
          <a:lstStyle/>
          <a:p>
            <a:fld id="{38C2A9BB-ED68-424E-8CF4-16C505E93EED}" type="slidenum">
              <a:rPr lang="en-US" sz="1600" smtClean="0"/>
              <a:pPr/>
              <a:t>4</a:t>
            </a:fld>
            <a:endParaRPr lang="en-US" sz="1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TextBox 2"/>
          <p:cNvSpPr txBox="1">
            <a:spLocks noChangeArrowheads="1"/>
          </p:cNvSpPr>
          <p:nvPr/>
        </p:nvSpPr>
        <p:spPr bwMode="auto">
          <a:xfrm>
            <a:off x="457200" y="1981200"/>
            <a:ext cx="8686800" cy="4770537"/>
          </a:xfrm>
          <a:prstGeom prst="rect">
            <a:avLst/>
          </a:prstGeom>
          <a:noFill/>
          <a:ln w="9525">
            <a:noFill/>
            <a:miter lim="800000"/>
            <a:headEnd/>
            <a:tailEnd/>
          </a:ln>
        </p:spPr>
        <p:txBody>
          <a:bodyPr>
            <a:spAutoFit/>
          </a:bodyPr>
          <a:lstStyle/>
          <a:p>
            <a:r>
              <a:rPr lang="en-US" sz="2400" b="1" u="sng" dirty="0">
                <a:latin typeface="Calibri" pitchFamily="34" charset="0"/>
                <a:hlinkClick r:id="rId2"/>
              </a:rPr>
              <a:t>AceUpMySleeve.com</a:t>
            </a:r>
            <a:r>
              <a:rPr lang="en-US" sz="2400" b="1" u="sng" dirty="0">
                <a:latin typeface="Calibri" pitchFamily="34" charset="0"/>
              </a:rPr>
              <a:t>, A Poker Division of Vegas Tech Group, LLC., has designed/developed the following websites:</a:t>
            </a:r>
            <a:r>
              <a:rPr lang="en-US" sz="2400" b="1" dirty="0">
                <a:latin typeface="Calibri" pitchFamily="34" charset="0"/>
              </a:rPr>
              <a:t> </a:t>
            </a:r>
          </a:p>
          <a:p>
            <a:pPr>
              <a:buFontTx/>
              <a:buChar char="•"/>
            </a:pPr>
            <a:endParaRPr lang="en-US" sz="2400" b="1" dirty="0">
              <a:latin typeface="Calibri" pitchFamily="34" charset="0"/>
            </a:endParaRPr>
          </a:p>
          <a:p>
            <a:pPr>
              <a:buFontTx/>
              <a:buChar char="•"/>
            </a:pPr>
            <a:r>
              <a:rPr lang="en-US" sz="2400" b="1" dirty="0">
                <a:latin typeface="Calibri" pitchFamily="34" charset="0"/>
              </a:rPr>
              <a:t> </a:t>
            </a:r>
            <a:r>
              <a:rPr lang="en-US" sz="2400" b="1" dirty="0">
                <a:latin typeface="Calibri" pitchFamily="34" charset="0"/>
                <a:hlinkClick r:id="rId3"/>
              </a:rPr>
              <a:t>PokerTDA.com</a:t>
            </a:r>
            <a:endParaRPr lang="en-US" sz="2400" b="1" dirty="0">
              <a:latin typeface="Calibri" pitchFamily="34" charset="0"/>
            </a:endParaRPr>
          </a:p>
          <a:p>
            <a:pPr>
              <a:buFontTx/>
              <a:buChar char="•"/>
            </a:pPr>
            <a:r>
              <a:rPr lang="en-US" sz="2400" b="1" dirty="0">
                <a:latin typeface="Calibri" pitchFamily="34" charset="0"/>
              </a:rPr>
              <a:t> </a:t>
            </a:r>
            <a:r>
              <a:rPr lang="en-US" sz="2400" b="1" dirty="0">
                <a:latin typeface="Calibri" pitchFamily="34" charset="0"/>
                <a:hlinkClick r:id="rId4"/>
              </a:rPr>
              <a:t>SavageTournaments.com</a:t>
            </a:r>
            <a:endParaRPr lang="en-US" sz="2400" b="1" dirty="0">
              <a:latin typeface="Calibri" pitchFamily="34" charset="0"/>
            </a:endParaRPr>
          </a:p>
          <a:p>
            <a:pPr>
              <a:buFontTx/>
              <a:buChar char="•"/>
            </a:pPr>
            <a:r>
              <a:rPr lang="en-US" sz="2400" b="1" dirty="0">
                <a:latin typeface="Calibri" pitchFamily="34" charset="0"/>
              </a:rPr>
              <a:t> </a:t>
            </a:r>
            <a:r>
              <a:rPr lang="en-US" sz="2400" b="1" dirty="0">
                <a:latin typeface="Calibri" pitchFamily="34" charset="0"/>
                <a:hlinkClick r:id="rId5"/>
              </a:rPr>
              <a:t>DavidWilliamsPoker.com</a:t>
            </a:r>
            <a:endParaRPr lang="en-US" sz="2400" b="1" dirty="0">
              <a:latin typeface="Calibri" pitchFamily="34" charset="0"/>
            </a:endParaRPr>
          </a:p>
          <a:p>
            <a:pPr>
              <a:buFontTx/>
              <a:buChar char="•"/>
            </a:pPr>
            <a:r>
              <a:rPr lang="en-US" sz="2400" b="1" dirty="0">
                <a:latin typeface="Calibri" pitchFamily="34" charset="0"/>
              </a:rPr>
              <a:t> </a:t>
            </a:r>
            <a:r>
              <a:rPr lang="en-US" sz="2400" b="1" dirty="0">
                <a:latin typeface="Calibri" pitchFamily="34" charset="0"/>
                <a:hlinkClick r:id="rId6"/>
              </a:rPr>
              <a:t>TonyDunstPokerPlayer.com</a:t>
            </a:r>
            <a:endParaRPr lang="en-US" sz="2400" b="1" dirty="0">
              <a:latin typeface="Calibri" pitchFamily="34" charset="0"/>
            </a:endParaRPr>
          </a:p>
          <a:p>
            <a:pPr>
              <a:buFontTx/>
              <a:buChar char="•"/>
            </a:pPr>
            <a:r>
              <a:rPr lang="en-US" sz="2400" b="1" dirty="0">
                <a:latin typeface="Calibri" pitchFamily="34" charset="0"/>
              </a:rPr>
              <a:t> </a:t>
            </a:r>
            <a:r>
              <a:rPr lang="en-US" sz="2400" b="1" dirty="0">
                <a:latin typeface="Calibri" pitchFamily="34" charset="0"/>
                <a:hlinkClick r:id="rId7"/>
              </a:rPr>
              <a:t>HabibPoker.com</a:t>
            </a:r>
            <a:endParaRPr lang="en-US" sz="2400" b="1" dirty="0">
              <a:latin typeface="Calibri" pitchFamily="34" charset="0"/>
            </a:endParaRPr>
          </a:p>
          <a:p>
            <a:pPr>
              <a:buFontTx/>
              <a:buChar char="•"/>
            </a:pPr>
            <a:r>
              <a:rPr lang="en-US" sz="2400" b="1" dirty="0">
                <a:latin typeface="Calibri" pitchFamily="34" charset="0"/>
              </a:rPr>
              <a:t> </a:t>
            </a:r>
            <a:r>
              <a:rPr lang="en-US" sz="2400" b="1" dirty="0">
                <a:latin typeface="Calibri" pitchFamily="34" charset="0"/>
                <a:hlinkClick r:id="rId8"/>
              </a:rPr>
              <a:t>PokerAssistantsForHire.com</a:t>
            </a:r>
            <a:endParaRPr lang="en-US" sz="2400" b="1" dirty="0">
              <a:latin typeface="Calibri" pitchFamily="34" charset="0"/>
            </a:endParaRPr>
          </a:p>
          <a:p>
            <a:pPr>
              <a:buFontTx/>
              <a:buChar char="•"/>
            </a:pPr>
            <a:r>
              <a:rPr lang="en-US" sz="2400" b="1" dirty="0">
                <a:latin typeface="Calibri" pitchFamily="34" charset="0"/>
              </a:rPr>
              <a:t> </a:t>
            </a:r>
            <a:r>
              <a:rPr lang="en-US" sz="2400" b="1" dirty="0" smtClean="0">
                <a:latin typeface="Calibri" pitchFamily="34" charset="0"/>
                <a:hlinkClick r:id="rId9"/>
              </a:rPr>
              <a:t>ChangingYou.com</a:t>
            </a:r>
            <a:endParaRPr lang="en-US" sz="2400" b="1" dirty="0" smtClean="0">
              <a:latin typeface="Calibri" pitchFamily="34" charset="0"/>
            </a:endParaRPr>
          </a:p>
          <a:p>
            <a:pPr>
              <a:buFontTx/>
              <a:buChar char="•"/>
            </a:pPr>
            <a:endParaRPr lang="en-US" sz="2400" b="1" dirty="0">
              <a:latin typeface="Calibri" pitchFamily="34" charset="0"/>
            </a:endParaRPr>
          </a:p>
          <a:p>
            <a:pPr algn="ctr"/>
            <a:r>
              <a:rPr lang="en-US" sz="2000" b="1" dirty="0">
                <a:latin typeface="Calibri" pitchFamily="34" charset="0"/>
              </a:rPr>
              <a:t>Website: </a:t>
            </a:r>
            <a:r>
              <a:rPr lang="en-US" sz="2000" b="1" dirty="0">
                <a:latin typeface="Calibri" pitchFamily="34" charset="0"/>
                <a:hlinkClick r:id="rId10"/>
              </a:rPr>
              <a:t>http://www.VegasTechGroup.com</a:t>
            </a:r>
            <a:r>
              <a:rPr lang="en-US" sz="2000" b="1" dirty="0">
                <a:latin typeface="Calibri" pitchFamily="34" charset="0"/>
              </a:rPr>
              <a:t> </a:t>
            </a:r>
          </a:p>
          <a:p>
            <a:pPr algn="ctr"/>
            <a:r>
              <a:rPr lang="en-US" sz="2000" b="1" dirty="0">
                <a:latin typeface="Calibri" pitchFamily="34" charset="0"/>
              </a:rPr>
              <a:t>Email: </a:t>
            </a:r>
            <a:r>
              <a:rPr lang="en-US" sz="2000" b="1" dirty="0">
                <a:latin typeface="Calibri" pitchFamily="34" charset="0"/>
                <a:hlinkClick r:id="rId11"/>
              </a:rPr>
              <a:t>kknoll@vegastechgroup.com</a:t>
            </a:r>
            <a:r>
              <a:rPr lang="en-US" sz="2000" b="1" dirty="0">
                <a:latin typeface="Calibri" pitchFamily="34" charset="0"/>
              </a:rPr>
              <a:t> Phone: (702) 530-4VTG</a:t>
            </a:r>
          </a:p>
        </p:txBody>
      </p:sp>
      <p:sp>
        <p:nvSpPr>
          <p:cNvPr id="114692" name="TextBox 3"/>
          <p:cNvSpPr txBox="1">
            <a:spLocks noChangeArrowheads="1"/>
          </p:cNvSpPr>
          <p:nvPr/>
        </p:nvSpPr>
        <p:spPr bwMode="auto">
          <a:xfrm>
            <a:off x="3124200" y="609600"/>
            <a:ext cx="5867400" cy="1066800"/>
          </a:xfrm>
          <a:prstGeom prst="rect">
            <a:avLst/>
          </a:prstGeom>
          <a:noFill/>
          <a:ln w="9525">
            <a:noFill/>
            <a:miter lim="800000"/>
            <a:headEnd/>
            <a:tailEnd/>
          </a:ln>
        </p:spPr>
        <p:txBody>
          <a:bodyPr>
            <a:spAutoFit/>
          </a:bodyPr>
          <a:lstStyle/>
          <a:p>
            <a:pPr algn="ctr"/>
            <a:r>
              <a:rPr lang="en-US" sz="3200" b="1">
                <a:latin typeface="Calibri" pitchFamily="34" charset="0"/>
              </a:rPr>
              <a:t>OFFICIAL WEB DESIGN COMPANY of THE 2011 POKER TDA SUMMIT</a:t>
            </a:r>
          </a:p>
        </p:txBody>
      </p:sp>
      <p:sp>
        <p:nvSpPr>
          <p:cNvPr id="7" name="Slide Number Placeholder 6"/>
          <p:cNvSpPr txBox="1">
            <a:spLocks noGrp="1"/>
          </p:cNvSpPr>
          <p:nvPr/>
        </p:nvSpPr>
        <p:spPr>
          <a:xfrm>
            <a:off x="7010400" y="6324600"/>
            <a:ext cx="2133600" cy="365125"/>
          </a:xfrm>
          <a:prstGeom prst="rect">
            <a:avLst/>
          </a:prstGeom>
          <a:noFill/>
        </p:spPr>
        <p:txBody>
          <a:bodyPr anchor="ctr"/>
          <a:lstStyle/>
          <a:p>
            <a:pPr algn="r" fontAlgn="auto">
              <a:spcBef>
                <a:spcPts val="0"/>
              </a:spcBef>
              <a:spcAft>
                <a:spcPts val="0"/>
              </a:spcAft>
              <a:defRPr/>
            </a:pPr>
            <a:fld id="{C652BF3E-0977-4221-9388-5038554F50E0}" type="slidenum">
              <a:rPr lang="en-US" sz="1600">
                <a:solidFill>
                  <a:schemeClr val="tx1">
                    <a:tint val="75000"/>
                  </a:schemeClr>
                </a:solidFill>
                <a:latin typeface="+mn-lt"/>
                <a:cs typeface="+mn-cs"/>
              </a:rPr>
              <a:pPr algn="r" fontAlgn="auto">
                <a:spcBef>
                  <a:spcPts val="0"/>
                </a:spcBef>
                <a:spcAft>
                  <a:spcPts val="0"/>
                </a:spcAft>
                <a:defRPr/>
              </a:pPr>
              <a:t>5</a:t>
            </a:fld>
            <a:endParaRPr lang="en-US" sz="1600" dirty="0">
              <a:solidFill>
                <a:schemeClr val="tx1">
                  <a:tint val="75000"/>
                </a:schemeClr>
              </a:solidFill>
              <a:latin typeface="+mn-lt"/>
              <a:cs typeface="+mn-cs"/>
            </a:endParaRPr>
          </a:p>
        </p:txBody>
      </p:sp>
      <p:pic>
        <p:nvPicPr>
          <p:cNvPr id="114694" name="Picture 6" descr="20090824"/>
          <p:cNvPicPr>
            <a:picLocks noChangeAspect="1" noChangeArrowheads="1"/>
          </p:cNvPicPr>
          <p:nvPr/>
        </p:nvPicPr>
        <p:blipFill>
          <a:blip r:embed="rId12" cstate="print"/>
          <a:srcRect/>
          <a:stretch>
            <a:fillRect/>
          </a:stretch>
        </p:blipFill>
        <p:spPr bwMode="auto">
          <a:xfrm>
            <a:off x="457200" y="457200"/>
            <a:ext cx="2667000" cy="1420813"/>
          </a:xfrm>
          <a:prstGeom prst="rect">
            <a:avLst/>
          </a:prstGeom>
          <a:noFill/>
        </p:spPr>
      </p:pic>
      <p:pic>
        <p:nvPicPr>
          <p:cNvPr id="114695" name="Picture 7" descr="Ace"/>
          <p:cNvPicPr>
            <a:picLocks noChangeAspect="1" noChangeArrowheads="1"/>
          </p:cNvPicPr>
          <p:nvPr/>
        </p:nvPicPr>
        <p:blipFill>
          <a:blip r:embed="rId13" cstate="print"/>
          <a:srcRect/>
          <a:stretch>
            <a:fillRect/>
          </a:stretch>
        </p:blipFill>
        <p:spPr bwMode="auto">
          <a:xfrm>
            <a:off x="5954713" y="3124200"/>
            <a:ext cx="2655887" cy="3248025"/>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04800"/>
            <a:ext cx="8305800" cy="6309420"/>
          </a:xfrm>
          <a:prstGeom prst="rect">
            <a:avLst/>
          </a:prstGeom>
          <a:noFill/>
        </p:spPr>
        <p:txBody>
          <a:bodyPr wrap="square" rtlCol="0">
            <a:spAutoFit/>
          </a:bodyPr>
          <a:lstStyle/>
          <a:p>
            <a:pPr algn="ctr"/>
            <a:r>
              <a:rPr lang="en-US" sz="3200" b="1" u="sng" dirty="0" smtClean="0"/>
              <a:t> </a:t>
            </a:r>
            <a:r>
              <a:rPr lang="en-US" sz="3200" b="1" dirty="0" smtClean="0"/>
              <a:t>              </a:t>
            </a:r>
            <a:r>
              <a:rPr lang="en-US" sz="3200" b="1" u="sng" dirty="0" smtClean="0"/>
              <a:t>2011 TDA SUMMIT AGENDA DAY ONE</a:t>
            </a:r>
          </a:p>
          <a:p>
            <a:pPr algn="ctr"/>
            <a:endParaRPr lang="en-US" b="1" u="sng" dirty="0" smtClean="0"/>
          </a:p>
          <a:p>
            <a:endParaRPr lang="en-US" dirty="0" smtClean="0"/>
          </a:p>
          <a:p>
            <a:r>
              <a:rPr lang="en-US" sz="2800" b="1" dirty="0" smtClean="0"/>
              <a:t>10:00-10:30am: Registration</a:t>
            </a:r>
          </a:p>
          <a:p>
            <a:endParaRPr lang="en-US" sz="2800" b="1" dirty="0" smtClean="0"/>
          </a:p>
          <a:p>
            <a:r>
              <a:rPr lang="en-US" sz="2800" b="1" dirty="0" smtClean="0"/>
              <a:t>10:30-5:00pm</a:t>
            </a:r>
          </a:p>
          <a:p>
            <a:r>
              <a:rPr lang="en-US" sz="2800" b="1" dirty="0" smtClean="0"/>
              <a:t>   	A: Introduction of Host &amp; Sponsors </a:t>
            </a:r>
          </a:p>
          <a:p>
            <a:r>
              <a:rPr lang="en-US" sz="2800" b="1" dirty="0" smtClean="0"/>
              <a:t>  	B: Review &amp; Discussion of Current TDA Rules</a:t>
            </a:r>
          </a:p>
          <a:p>
            <a:r>
              <a:rPr lang="en-US" sz="2800" b="1" dirty="0" smtClean="0"/>
              <a:t>   	C: Discussion &amp; Voting on Proposed New Rules</a:t>
            </a:r>
          </a:p>
          <a:p>
            <a:endParaRPr lang="en-US" sz="2800" b="1" dirty="0" smtClean="0"/>
          </a:p>
          <a:p>
            <a:r>
              <a:rPr lang="en-US" sz="2800" b="1" dirty="0" smtClean="0"/>
              <a:t>AM , Lunch, and  PM Breaks</a:t>
            </a:r>
            <a:endParaRPr lang="en-US" sz="2800" b="1" dirty="0" smtClean="0">
              <a:sym typeface="Wingdings" pitchFamily="2" charset="2"/>
            </a:endParaRPr>
          </a:p>
          <a:p>
            <a:endParaRPr lang="en-US" sz="2800" b="1" dirty="0" smtClean="0">
              <a:sym typeface="Wingdings" pitchFamily="2" charset="2"/>
            </a:endParaRPr>
          </a:p>
          <a:p>
            <a:r>
              <a:rPr lang="en-US" sz="2800" b="1" dirty="0" smtClean="0">
                <a:sym typeface="Wingdings" pitchFamily="2" charset="2"/>
              </a:rPr>
              <a:t>5:30pm: Day One Adjourns</a:t>
            </a:r>
          </a:p>
          <a:p>
            <a:endParaRPr lang="en-US" sz="2800" b="1" dirty="0" smtClean="0">
              <a:sym typeface="Wingdings" pitchFamily="2" charset="2"/>
            </a:endParaRPr>
          </a:p>
          <a:p>
            <a:r>
              <a:rPr lang="en-US" sz="2800" b="1" dirty="0" smtClean="0">
                <a:sym typeface="Wingdings" pitchFamily="2" charset="2"/>
              </a:rPr>
              <a:t>7:00pm: WSOP Directors Tournament (optional, $135)</a:t>
            </a:r>
          </a:p>
        </p:txBody>
      </p:sp>
      <p:pic>
        <p:nvPicPr>
          <p:cNvPr id="1026" name="Picture 2" descr="C:\Users\stewbish\Desktop\PokerTDALogo.jpg"/>
          <p:cNvPicPr>
            <a:picLocks noChangeAspect="1" noChangeArrowheads="1"/>
          </p:cNvPicPr>
          <p:nvPr/>
        </p:nvPicPr>
        <p:blipFill>
          <a:blip r:embed="rId2" cstate="print"/>
          <a:srcRect/>
          <a:stretch>
            <a:fillRect/>
          </a:stretch>
        </p:blipFill>
        <p:spPr bwMode="auto">
          <a:xfrm>
            <a:off x="838200" y="304800"/>
            <a:ext cx="1062692" cy="924321"/>
          </a:xfrm>
          <a:prstGeom prst="rect">
            <a:avLst/>
          </a:prstGeom>
          <a:noFill/>
        </p:spPr>
      </p:pic>
      <p:sp>
        <p:nvSpPr>
          <p:cNvPr id="6" name="Slide Number Placeholder 5"/>
          <p:cNvSpPr>
            <a:spLocks noGrp="1"/>
          </p:cNvSpPr>
          <p:nvPr>
            <p:ph type="sldNum" sz="quarter" idx="12"/>
          </p:nvPr>
        </p:nvSpPr>
        <p:spPr>
          <a:xfrm>
            <a:off x="6781800" y="6324600"/>
            <a:ext cx="2133600" cy="365125"/>
          </a:xfrm>
        </p:spPr>
        <p:txBody>
          <a:bodyPr/>
          <a:lstStyle/>
          <a:p>
            <a:fld id="{38C2A9BB-ED68-424E-8CF4-16C505E93EED}" type="slidenum">
              <a:rPr lang="en-US" sz="1800" b="1" smtClean="0">
                <a:solidFill>
                  <a:schemeClr val="tx1"/>
                </a:solidFill>
              </a:rPr>
              <a:pPr/>
              <a:t>6</a:t>
            </a:fld>
            <a:endParaRPr lang="en-US" sz="1800" b="1" dirty="0">
              <a:solidFill>
                <a:schemeClr val="tx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533400"/>
            <a:ext cx="8610600" cy="6155531"/>
          </a:xfrm>
          <a:prstGeom prst="rect">
            <a:avLst/>
          </a:prstGeom>
          <a:noFill/>
        </p:spPr>
        <p:txBody>
          <a:bodyPr wrap="square" rtlCol="0">
            <a:spAutoFit/>
          </a:bodyPr>
          <a:lstStyle/>
          <a:p>
            <a:pPr algn="ctr"/>
            <a:r>
              <a:rPr lang="en-US" sz="3200" b="1" u="sng" dirty="0" smtClean="0"/>
              <a:t>  </a:t>
            </a:r>
            <a:r>
              <a:rPr lang="en-US" sz="3200" b="1" dirty="0" smtClean="0"/>
              <a:t>            </a:t>
            </a:r>
            <a:r>
              <a:rPr lang="en-US" sz="3200" b="1" u="sng" dirty="0" smtClean="0"/>
              <a:t>2011 TDA SUMMIT AGENDA DAY TWO</a:t>
            </a:r>
          </a:p>
          <a:p>
            <a:r>
              <a:rPr lang="en-US" dirty="0" smtClean="0"/>
              <a:t>  </a:t>
            </a:r>
          </a:p>
          <a:p>
            <a:endParaRPr lang="en-US" dirty="0" smtClean="0"/>
          </a:p>
          <a:p>
            <a:endParaRPr lang="en-US" b="1" dirty="0" smtClean="0"/>
          </a:p>
          <a:p>
            <a:r>
              <a:rPr lang="en-US" sz="2800" b="1" dirty="0" smtClean="0"/>
              <a:t>10:00am: Meeting Called to Order</a:t>
            </a:r>
          </a:p>
          <a:p>
            <a:endParaRPr lang="en-US" sz="2800" b="1" dirty="0" smtClean="0"/>
          </a:p>
          <a:p>
            <a:r>
              <a:rPr lang="en-US" sz="2800" b="1" dirty="0" smtClean="0"/>
              <a:t>10:00-2:00pm: </a:t>
            </a:r>
          </a:p>
          <a:p>
            <a:r>
              <a:rPr lang="en-US" sz="2800" b="1" dirty="0" smtClean="0"/>
              <a:t>	A: Review of Notable Situations and Procedures</a:t>
            </a:r>
          </a:p>
          <a:p>
            <a:r>
              <a:rPr lang="en-US" sz="2800" b="1" dirty="0" smtClean="0"/>
              <a:t>	B: Final Review of Outstanding Rules Issues</a:t>
            </a:r>
          </a:p>
          <a:p>
            <a:r>
              <a:rPr lang="en-US" sz="2800" b="1" dirty="0" smtClean="0"/>
              <a:t>	C: Final Voting on Any Remaining Issues</a:t>
            </a:r>
          </a:p>
          <a:p>
            <a:endParaRPr lang="en-US" sz="2800" b="1" dirty="0" smtClean="0">
              <a:sym typeface="Wingdings" pitchFamily="2" charset="2"/>
            </a:endParaRPr>
          </a:p>
          <a:p>
            <a:r>
              <a:rPr lang="en-US" sz="2800" b="1" dirty="0" smtClean="0">
                <a:sym typeface="Wingdings" pitchFamily="2" charset="2"/>
              </a:rPr>
              <a:t>2:00-3:00pm: Wrap Up of Non-Rules Business, Summit Photos</a:t>
            </a:r>
          </a:p>
          <a:p>
            <a:endParaRPr lang="en-US" sz="2800" b="1" dirty="0" smtClean="0">
              <a:sym typeface="Wingdings" pitchFamily="2" charset="2"/>
            </a:endParaRPr>
          </a:p>
          <a:p>
            <a:r>
              <a:rPr lang="en-US" sz="2800" b="1" dirty="0" smtClean="0">
                <a:sym typeface="Wingdings" pitchFamily="2" charset="2"/>
              </a:rPr>
              <a:t>Meeting Adjourns After Conclusion of All Business</a:t>
            </a:r>
          </a:p>
        </p:txBody>
      </p:sp>
      <p:pic>
        <p:nvPicPr>
          <p:cNvPr id="2050" name="Picture 2" descr="C:\Users\stewbish\Desktop\PokerTDALogo.jpg"/>
          <p:cNvPicPr>
            <a:picLocks noChangeAspect="1" noChangeArrowheads="1"/>
          </p:cNvPicPr>
          <p:nvPr/>
        </p:nvPicPr>
        <p:blipFill>
          <a:blip r:embed="rId2" cstate="print"/>
          <a:srcRect/>
          <a:stretch>
            <a:fillRect/>
          </a:stretch>
        </p:blipFill>
        <p:spPr bwMode="auto">
          <a:xfrm>
            <a:off x="457200" y="457200"/>
            <a:ext cx="1226500" cy="1066800"/>
          </a:xfrm>
          <a:prstGeom prst="rect">
            <a:avLst/>
          </a:prstGeom>
          <a:noFill/>
        </p:spPr>
      </p:pic>
      <p:sp>
        <p:nvSpPr>
          <p:cNvPr id="6" name="Slide Number Placeholder 5"/>
          <p:cNvSpPr>
            <a:spLocks noGrp="1"/>
          </p:cNvSpPr>
          <p:nvPr>
            <p:ph type="sldNum" sz="quarter" idx="12"/>
          </p:nvPr>
        </p:nvSpPr>
        <p:spPr/>
        <p:txBody>
          <a:bodyPr/>
          <a:lstStyle/>
          <a:p>
            <a:fld id="{38C2A9BB-ED68-424E-8CF4-16C505E93EED}" type="slidenum">
              <a:rPr lang="en-US" sz="1800" b="1" smtClean="0">
                <a:solidFill>
                  <a:schemeClr val="tx1"/>
                </a:solidFill>
              </a:rPr>
              <a:pPr/>
              <a:t>7</a:t>
            </a:fld>
            <a:endParaRPr lang="en-US" sz="1800" b="1" dirty="0">
              <a:solidFill>
                <a:schemeClr val="tx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1828800"/>
            <a:ext cx="8686800" cy="4401205"/>
          </a:xfrm>
          <a:prstGeom prst="rect">
            <a:avLst/>
          </a:prstGeom>
          <a:noFill/>
        </p:spPr>
        <p:txBody>
          <a:bodyPr wrap="square" rtlCol="0">
            <a:spAutoFit/>
          </a:bodyPr>
          <a:lstStyle/>
          <a:p>
            <a:r>
              <a:rPr lang="en-US" sz="2800" b="1" dirty="0" smtClean="0"/>
              <a:t>Discuss tournament rules and review specific cases</a:t>
            </a:r>
            <a:endParaRPr lang="en-US" sz="2800" b="1" u="sng" dirty="0" smtClean="0"/>
          </a:p>
          <a:p>
            <a:endParaRPr lang="en-US" sz="2800" b="1" dirty="0" smtClean="0"/>
          </a:p>
          <a:p>
            <a:r>
              <a:rPr lang="en-US" sz="2800" b="1" dirty="0" smtClean="0"/>
              <a:t>Help adopt functional, standardized rules. What you do at this Summit will affect global tournament standards</a:t>
            </a:r>
          </a:p>
          <a:p>
            <a:endParaRPr lang="en-US" sz="2800" b="1" dirty="0" smtClean="0"/>
          </a:p>
          <a:p>
            <a:r>
              <a:rPr lang="en-US" sz="2800" b="1" dirty="0" smtClean="0"/>
              <a:t>Networking: Meet old friends and make new ones</a:t>
            </a:r>
          </a:p>
          <a:p>
            <a:endParaRPr lang="en-US" sz="2800" b="1" dirty="0" smtClean="0"/>
          </a:p>
          <a:p>
            <a:r>
              <a:rPr lang="en-US" sz="2800" b="1" dirty="0" smtClean="0"/>
              <a:t>Please be courteous: no cell phones or loud conversation</a:t>
            </a:r>
          </a:p>
          <a:p>
            <a:endParaRPr lang="en-US" sz="2800" b="1" dirty="0" smtClean="0"/>
          </a:p>
          <a:p>
            <a:pPr algn="ctr"/>
            <a:r>
              <a:rPr lang="en-US" sz="2800" b="1" dirty="0" smtClean="0"/>
              <a:t>Don’t forget: Mix some pleasure with business!</a:t>
            </a:r>
          </a:p>
        </p:txBody>
      </p:sp>
      <p:sp>
        <p:nvSpPr>
          <p:cNvPr id="6" name="Slide Number Placeholder 5"/>
          <p:cNvSpPr>
            <a:spLocks noGrp="1"/>
          </p:cNvSpPr>
          <p:nvPr>
            <p:ph type="sldNum" sz="quarter" idx="12"/>
          </p:nvPr>
        </p:nvSpPr>
        <p:spPr/>
        <p:txBody>
          <a:bodyPr/>
          <a:lstStyle/>
          <a:p>
            <a:fld id="{38C2A9BB-ED68-424E-8CF4-16C505E93EED}" type="slidenum">
              <a:rPr lang="en-US" sz="1800" b="1" smtClean="0">
                <a:solidFill>
                  <a:schemeClr val="tx1"/>
                </a:solidFill>
              </a:rPr>
              <a:pPr/>
              <a:t>8</a:t>
            </a:fld>
            <a:endParaRPr lang="en-US" sz="1800" b="1" dirty="0">
              <a:solidFill>
                <a:schemeClr val="tx1"/>
              </a:solidFill>
            </a:endParaRPr>
          </a:p>
        </p:txBody>
      </p:sp>
      <p:pic>
        <p:nvPicPr>
          <p:cNvPr id="7" name="Picture 2" descr="C:\Users\stewbish\Desktop\PokerTDALogo.jpg"/>
          <p:cNvPicPr>
            <a:picLocks noChangeAspect="1" noChangeArrowheads="1"/>
          </p:cNvPicPr>
          <p:nvPr/>
        </p:nvPicPr>
        <p:blipFill>
          <a:blip r:embed="rId2" cstate="print"/>
          <a:srcRect/>
          <a:stretch>
            <a:fillRect/>
          </a:stretch>
        </p:blipFill>
        <p:spPr bwMode="auto">
          <a:xfrm>
            <a:off x="1371600" y="304800"/>
            <a:ext cx="1524000" cy="1325563"/>
          </a:xfrm>
          <a:prstGeom prst="rect">
            <a:avLst/>
          </a:prstGeom>
          <a:noFill/>
        </p:spPr>
      </p:pic>
      <p:sp>
        <p:nvSpPr>
          <p:cNvPr id="5" name="TextBox 4"/>
          <p:cNvSpPr txBox="1"/>
          <p:nvPr/>
        </p:nvSpPr>
        <p:spPr>
          <a:xfrm>
            <a:off x="3200400" y="304800"/>
            <a:ext cx="5334000" cy="1477328"/>
          </a:xfrm>
          <a:prstGeom prst="rect">
            <a:avLst/>
          </a:prstGeom>
          <a:noFill/>
        </p:spPr>
        <p:txBody>
          <a:bodyPr wrap="square" rtlCol="0">
            <a:spAutoFit/>
          </a:bodyPr>
          <a:lstStyle/>
          <a:p>
            <a:pPr algn="ctr"/>
            <a:r>
              <a:rPr lang="en-US" sz="3600" b="1" u="sng" dirty="0" smtClean="0"/>
              <a:t>2011 POKER TDA SUMMIT:</a:t>
            </a:r>
          </a:p>
          <a:p>
            <a:pPr algn="ctr"/>
            <a:r>
              <a:rPr lang="en-US" sz="3600" b="1" u="sng" dirty="0" smtClean="0"/>
              <a:t>MAKE THE MOST OF IT !</a:t>
            </a:r>
          </a:p>
          <a:p>
            <a:pPr algn="ct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62200" y="381000"/>
            <a:ext cx="6629400" cy="1077218"/>
          </a:xfrm>
          <a:prstGeom prst="rect">
            <a:avLst/>
          </a:prstGeom>
          <a:noFill/>
        </p:spPr>
        <p:txBody>
          <a:bodyPr wrap="square" rtlCol="0">
            <a:spAutoFit/>
          </a:bodyPr>
          <a:lstStyle/>
          <a:p>
            <a:pPr algn="ctr"/>
            <a:r>
              <a:rPr lang="en-US" sz="3200" b="1" u="sng" dirty="0" smtClean="0"/>
              <a:t>REVIEW OF CURRENT TDA RULES:</a:t>
            </a:r>
          </a:p>
          <a:p>
            <a:pPr algn="ctr"/>
            <a:r>
              <a:rPr lang="en-US" sz="3200" b="1" u="sng" dirty="0" smtClean="0"/>
              <a:t>CURRENT RULES CATEGORIES</a:t>
            </a:r>
          </a:p>
        </p:txBody>
      </p:sp>
      <p:pic>
        <p:nvPicPr>
          <p:cNvPr id="3074" name="Picture 2" descr="C:\Users\stewbish\Desktop\PokerTDALogo.jpg"/>
          <p:cNvPicPr>
            <a:picLocks noChangeAspect="1" noChangeArrowheads="1"/>
          </p:cNvPicPr>
          <p:nvPr/>
        </p:nvPicPr>
        <p:blipFill>
          <a:blip r:embed="rId2" cstate="print"/>
          <a:srcRect/>
          <a:stretch>
            <a:fillRect/>
          </a:stretch>
        </p:blipFill>
        <p:spPr bwMode="auto">
          <a:xfrm>
            <a:off x="914400" y="381000"/>
            <a:ext cx="1337378" cy="1163241"/>
          </a:xfrm>
          <a:prstGeom prst="rect">
            <a:avLst/>
          </a:prstGeom>
          <a:noFill/>
        </p:spPr>
      </p:pic>
      <p:sp>
        <p:nvSpPr>
          <p:cNvPr id="6" name="TextBox 5"/>
          <p:cNvSpPr txBox="1"/>
          <p:nvPr/>
        </p:nvSpPr>
        <p:spPr>
          <a:xfrm>
            <a:off x="152400" y="2057400"/>
            <a:ext cx="5410200" cy="3970318"/>
          </a:xfrm>
          <a:prstGeom prst="rect">
            <a:avLst/>
          </a:prstGeom>
          <a:noFill/>
        </p:spPr>
        <p:txBody>
          <a:bodyPr wrap="square" rtlCol="0">
            <a:spAutoFit/>
          </a:bodyPr>
          <a:lstStyle/>
          <a:p>
            <a:r>
              <a:rPr lang="en-US" sz="2800" b="1" dirty="0" smtClean="0"/>
              <a:t>General Tournament Concepts</a:t>
            </a:r>
          </a:p>
          <a:p>
            <a:endParaRPr lang="en-US" sz="2800" dirty="0" smtClean="0"/>
          </a:p>
          <a:p>
            <a:r>
              <a:rPr lang="en-US" sz="2800" b="1" dirty="0" smtClean="0"/>
              <a:t>Seating, Breaking &amp; Balancing</a:t>
            </a:r>
          </a:p>
          <a:p>
            <a:endParaRPr lang="en-US" sz="2800" dirty="0" smtClean="0"/>
          </a:p>
          <a:p>
            <a:r>
              <a:rPr lang="en-US" sz="2800" b="1" dirty="0" smtClean="0"/>
              <a:t>Pots and the Showdown</a:t>
            </a:r>
          </a:p>
          <a:p>
            <a:endParaRPr lang="en-US" sz="2800" dirty="0" smtClean="0"/>
          </a:p>
          <a:p>
            <a:r>
              <a:rPr lang="en-US" sz="2800" b="1" dirty="0" smtClean="0"/>
              <a:t>General Procedures of Play</a:t>
            </a:r>
          </a:p>
          <a:p>
            <a:endParaRPr lang="en-US" sz="2800" dirty="0" smtClean="0"/>
          </a:p>
          <a:p>
            <a:r>
              <a:rPr lang="en-US" sz="2800" b="1" dirty="0" smtClean="0"/>
              <a:t>Player Present &amp; Eligible for Hand</a:t>
            </a:r>
          </a:p>
        </p:txBody>
      </p:sp>
      <p:sp>
        <p:nvSpPr>
          <p:cNvPr id="7" name="TextBox 6"/>
          <p:cNvSpPr txBox="1"/>
          <p:nvPr/>
        </p:nvSpPr>
        <p:spPr>
          <a:xfrm>
            <a:off x="5715000" y="2057400"/>
            <a:ext cx="3429000" cy="3970318"/>
          </a:xfrm>
          <a:prstGeom prst="rect">
            <a:avLst/>
          </a:prstGeom>
          <a:noFill/>
        </p:spPr>
        <p:txBody>
          <a:bodyPr wrap="square" rtlCol="0">
            <a:spAutoFit/>
          </a:bodyPr>
          <a:lstStyle/>
          <a:p>
            <a:r>
              <a:rPr lang="en-US" sz="2800" b="1" dirty="0" smtClean="0"/>
              <a:t>Button &amp; Blinds</a:t>
            </a:r>
          </a:p>
          <a:p>
            <a:endParaRPr lang="en-US" sz="2800" b="1" dirty="0" smtClean="0"/>
          </a:p>
          <a:p>
            <a:r>
              <a:rPr lang="en-US" sz="2800" b="1" dirty="0" smtClean="0"/>
              <a:t>Dealing Errors</a:t>
            </a:r>
          </a:p>
          <a:p>
            <a:endParaRPr lang="en-US" sz="2800" b="1" dirty="0" smtClean="0"/>
          </a:p>
          <a:p>
            <a:r>
              <a:rPr lang="en-US" sz="2800" b="1" dirty="0" smtClean="0"/>
              <a:t>Bets &amp; Raises</a:t>
            </a:r>
          </a:p>
          <a:p>
            <a:endParaRPr lang="en-US" sz="2800" b="1" dirty="0" smtClean="0"/>
          </a:p>
          <a:p>
            <a:r>
              <a:rPr lang="en-US" sz="2800" b="1" dirty="0" smtClean="0"/>
              <a:t>Play: Other Issues</a:t>
            </a:r>
          </a:p>
          <a:p>
            <a:endParaRPr lang="en-US" sz="2800" b="1" dirty="0" smtClean="0"/>
          </a:p>
          <a:p>
            <a:r>
              <a:rPr lang="en-US" sz="2800" b="1" dirty="0" smtClean="0"/>
              <a:t>Etiquette &amp; Penalties</a:t>
            </a:r>
            <a:endParaRPr lang="en-US" sz="2800" b="1" dirty="0"/>
          </a:p>
        </p:txBody>
      </p:sp>
      <p:sp>
        <p:nvSpPr>
          <p:cNvPr id="10" name="Slide Number Placeholder 9"/>
          <p:cNvSpPr>
            <a:spLocks noGrp="1"/>
          </p:cNvSpPr>
          <p:nvPr>
            <p:ph type="sldNum" sz="quarter" idx="12"/>
          </p:nvPr>
        </p:nvSpPr>
        <p:spPr/>
        <p:txBody>
          <a:bodyPr/>
          <a:lstStyle/>
          <a:p>
            <a:fld id="{38C2A9BB-ED68-424E-8CF4-16C505E93EED}" type="slidenum">
              <a:rPr lang="en-US" sz="1800" b="1" smtClean="0">
                <a:solidFill>
                  <a:schemeClr val="tx1"/>
                </a:solidFill>
              </a:rPr>
              <a:pPr/>
              <a:t>9</a:t>
            </a:fld>
            <a:endParaRPr lang="en-US" sz="1800" b="1" dirty="0">
              <a:solidFill>
                <a:schemeClr val="tx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52600" y="381000"/>
            <a:ext cx="7391400" cy="861774"/>
          </a:xfrm>
          <a:prstGeom prst="rect">
            <a:avLst/>
          </a:prstGeom>
          <a:noFill/>
        </p:spPr>
        <p:txBody>
          <a:bodyPr wrap="square" rtlCol="0">
            <a:spAutoFit/>
          </a:bodyPr>
          <a:lstStyle/>
          <a:p>
            <a:pPr algn="ctr"/>
            <a:r>
              <a:rPr lang="en-US" sz="3200" b="1" u="sng" dirty="0" smtClean="0"/>
              <a:t>REVIEW OF RULES: GENERAL CONCEPTS</a:t>
            </a:r>
          </a:p>
          <a:p>
            <a:pPr algn="ctr"/>
            <a:endParaRPr lang="en-US" b="1" u="sng" dirty="0" smtClean="0"/>
          </a:p>
        </p:txBody>
      </p:sp>
      <p:sp>
        <p:nvSpPr>
          <p:cNvPr id="23553" name="Rectangle 1"/>
          <p:cNvSpPr>
            <a:spLocks noChangeArrowheads="1"/>
          </p:cNvSpPr>
          <p:nvPr/>
        </p:nvSpPr>
        <p:spPr bwMode="auto">
          <a:xfrm>
            <a:off x="228600" y="1371600"/>
            <a:ext cx="8686800" cy="529375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600" b="0" i="0" u="sng" strike="noStrike" cap="none" normalizeH="0" baseline="0" dirty="0" smtClean="0">
                <a:ln>
                  <a:noFill/>
                </a:ln>
                <a:solidFill>
                  <a:schemeClr val="tx1"/>
                </a:solidFill>
                <a:effectLst/>
                <a:ea typeface="Courier New" pitchFamily="49" charset="0"/>
                <a:cs typeface="Arial" pitchFamily="34" charset="0"/>
              </a:rPr>
              <a:t>1.</a:t>
            </a:r>
            <a:r>
              <a:rPr kumimoji="0" lang="en-US" sz="2600" b="0" i="0" u="sng" strike="noStrike" cap="none" normalizeH="0" dirty="0" smtClean="0">
                <a:ln>
                  <a:noFill/>
                </a:ln>
                <a:solidFill>
                  <a:schemeClr val="tx1"/>
                </a:solidFill>
                <a:effectLst/>
                <a:ea typeface="Courier New" pitchFamily="49" charset="0"/>
                <a:cs typeface="Arial" pitchFamily="34" charset="0"/>
              </a:rPr>
              <a:t> </a:t>
            </a:r>
            <a:r>
              <a:rPr kumimoji="0" lang="en-US" sz="2600" b="1" i="0" u="sng" strike="noStrike" cap="none" normalizeH="0" baseline="0" dirty="0" smtClean="0">
                <a:ln>
                  <a:noFill/>
                </a:ln>
                <a:solidFill>
                  <a:schemeClr val="tx1"/>
                </a:solidFill>
                <a:effectLst/>
                <a:ea typeface="Courier New" pitchFamily="49" charset="0"/>
                <a:cs typeface="Arial" pitchFamily="34" charset="0"/>
              </a:rPr>
              <a:t>Floor People:</a:t>
            </a:r>
            <a:r>
              <a:rPr kumimoji="0" lang="en-US" sz="2600" b="1" i="0" u="sng" strike="noStrike" cap="none" normalizeH="0" dirty="0" smtClean="0">
                <a:ln>
                  <a:noFill/>
                </a:ln>
                <a:solidFill>
                  <a:schemeClr val="tx1"/>
                </a:solidFill>
                <a:effectLst/>
                <a:ea typeface="Courier New" pitchFamily="49" charset="0"/>
                <a:cs typeface="Arial" pitchFamily="34" charset="0"/>
              </a:rPr>
              <a:t>  </a:t>
            </a:r>
            <a:r>
              <a:rPr kumimoji="0" lang="en-US" sz="2600" b="0" i="0" u="none" strike="noStrike" cap="none" normalizeH="0" baseline="0" dirty="0" smtClean="0">
                <a:ln>
                  <a:noFill/>
                </a:ln>
                <a:solidFill>
                  <a:schemeClr val="tx1"/>
                </a:solidFill>
                <a:effectLst/>
                <a:ea typeface="Courier New" pitchFamily="49" charset="0"/>
                <a:cs typeface="Arial" pitchFamily="34" charset="0"/>
              </a:rPr>
              <a:t>Floor people are to consider the best interest of the game and fairness as the top priority in the decision-making process. Unusual circumstances can on occasion dictate that decisions in the interest of fairness take priority over the technical rules. The floorperson's decision is final.</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6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600" b="0" i="0" u="sng" strike="noStrike" cap="none" normalizeH="0" baseline="0" dirty="0" smtClean="0">
                <a:ln>
                  <a:noFill/>
                </a:ln>
                <a:solidFill>
                  <a:schemeClr val="tx1"/>
                </a:solidFill>
                <a:effectLst/>
                <a:ea typeface="Courier New" pitchFamily="49" charset="0"/>
                <a:cs typeface="Arial" pitchFamily="34" charset="0"/>
              </a:rPr>
              <a:t>2.</a:t>
            </a:r>
            <a:r>
              <a:rPr kumimoji="0" lang="en-US" sz="2600" b="0" i="0" u="sng" strike="noStrike" cap="none" normalizeH="0" dirty="0" smtClean="0">
                <a:ln>
                  <a:noFill/>
                </a:ln>
                <a:solidFill>
                  <a:schemeClr val="tx1"/>
                </a:solidFill>
                <a:effectLst/>
                <a:ea typeface="Courier New" pitchFamily="49" charset="0"/>
                <a:cs typeface="Arial" pitchFamily="34" charset="0"/>
              </a:rPr>
              <a:t> </a:t>
            </a:r>
            <a:r>
              <a:rPr kumimoji="0" lang="en-US" sz="2600" b="1" i="0" u="sng" strike="noStrike" cap="none" normalizeH="0" baseline="0" dirty="0" smtClean="0">
                <a:ln>
                  <a:noFill/>
                </a:ln>
                <a:solidFill>
                  <a:schemeClr val="tx1"/>
                </a:solidFill>
                <a:effectLst/>
                <a:ea typeface="Courier New" pitchFamily="49" charset="0"/>
                <a:cs typeface="Arial" pitchFamily="34" charset="0"/>
              </a:rPr>
              <a:t>Official Language</a:t>
            </a:r>
            <a:r>
              <a:rPr lang="en-US" sz="2600" u="sng" dirty="0" smtClean="0">
                <a:ea typeface="Courier New" pitchFamily="49" charset="0"/>
                <a:cs typeface="Arial" pitchFamily="34" charset="0"/>
              </a:rPr>
              <a:t>:  </a:t>
            </a:r>
            <a:r>
              <a:rPr kumimoji="0" lang="en-US" sz="2600" b="0" i="0" u="none" strike="noStrike" cap="none" normalizeH="0" baseline="0" dirty="0" smtClean="0">
                <a:ln>
                  <a:noFill/>
                </a:ln>
                <a:solidFill>
                  <a:schemeClr val="tx1"/>
                </a:solidFill>
                <a:effectLst/>
                <a:ea typeface="Courier New" pitchFamily="49" charset="0"/>
                <a:cs typeface="Arial" pitchFamily="34" charset="0"/>
              </a:rPr>
              <a:t>The English-only rule will be enforced in the United States during the play of</a:t>
            </a:r>
            <a:r>
              <a:rPr kumimoji="0" lang="en-US" sz="2600" b="0" i="0" u="none" strike="noStrike" cap="none" normalizeH="0" dirty="0" smtClean="0">
                <a:ln>
                  <a:noFill/>
                </a:ln>
                <a:solidFill>
                  <a:schemeClr val="tx1"/>
                </a:solidFill>
                <a:effectLst/>
                <a:ea typeface="Courier New" pitchFamily="49" charset="0"/>
                <a:cs typeface="Arial" pitchFamily="34" charset="0"/>
              </a:rPr>
              <a:t> </a:t>
            </a:r>
            <a:r>
              <a:rPr kumimoji="0" lang="en-US" sz="2600" b="0" i="0" u="none" strike="noStrike" cap="none" normalizeH="0" baseline="0" dirty="0" smtClean="0">
                <a:ln>
                  <a:noFill/>
                </a:ln>
                <a:solidFill>
                  <a:schemeClr val="tx1"/>
                </a:solidFill>
                <a:effectLst/>
                <a:ea typeface="Courier New" pitchFamily="49" charset="0"/>
                <a:cs typeface="Arial" pitchFamily="34" charset="0"/>
              </a:rPr>
              <a:t>hands. English will be used in international play along with the local or native language.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6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600" b="0" i="0" u="sng" strike="noStrike" cap="none" normalizeH="0" baseline="0" dirty="0" smtClean="0">
                <a:ln>
                  <a:noFill/>
                </a:ln>
                <a:solidFill>
                  <a:schemeClr val="tx1"/>
                </a:solidFill>
                <a:effectLst/>
                <a:ea typeface="Courier New" pitchFamily="49" charset="0"/>
                <a:cs typeface="Arial" pitchFamily="34" charset="0"/>
              </a:rPr>
              <a:t>3. </a:t>
            </a:r>
            <a:r>
              <a:rPr kumimoji="0" lang="en-US" sz="2600" b="1" i="0" u="sng" strike="noStrike" cap="none" normalizeH="0" baseline="0" dirty="0" smtClean="0">
                <a:ln>
                  <a:noFill/>
                </a:ln>
                <a:solidFill>
                  <a:schemeClr val="tx1"/>
                </a:solidFill>
                <a:effectLst/>
                <a:ea typeface="Courier New" pitchFamily="49" charset="0"/>
                <a:cs typeface="Arial" pitchFamily="34" charset="0"/>
              </a:rPr>
              <a:t>Communication</a:t>
            </a:r>
            <a:r>
              <a:rPr lang="en-US" sz="2600" u="sng" dirty="0" smtClean="0">
                <a:ea typeface="Courier New" pitchFamily="49" charset="0"/>
                <a:cs typeface="Arial" pitchFamily="34" charset="0"/>
              </a:rPr>
              <a:t>: </a:t>
            </a:r>
            <a:r>
              <a:rPr kumimoji="0" lang="en-US" sz="2600" b="0" i="0" u="none" strike="noStrike" cap="none" normalizeH="0" baseline="0" dirty="0" smtClean="0">
                <a:ln>
                  <a:noFill/>
                </a:ln>
                <a:solidFill>
                  <a:srgbClr val="000000"/>
                </a:solidFill>
                <a:effectLst/>
                <a:ea typeface="Courier New" pitchFamily="49" charset="0"/>
                <a:cs typeface="Arial" pitchFamily="34" charset="0"/>
              </a:rPr>
              <a:t>Players may not talk on the phone while at the poker table.  House rules apply to all other forms of electronic devices.</a:t>
            </a:r>
            <a:endParaRPr kumimoji="0" lang="en-US" sz="2600" b="0" i="0" u="none" strike="noStrike" cap="none" normalizeH="0" baseline="0" dirty="0" smtClean="0">
              <a:ln>
                <a:noFill/>
              </a:ln>
              <a:solidFill>
                <a:schemeClr val="tx1"/>
              </a:solidFill>
              <a:effectLst/>
              <a:cs typeface="Arial" pitchFamily="34" charset="0"/>
            </a:endParaRPr>
          </a:p>
        </p:txBody>
      </p:sp>
      <p:sp>
        <p:nvSpPr>
          <p:cNvPr id="8" name="Slide Number Placeholder 7"/>
          <p:cNvSpPr>
            <a:spLocks noGrp="1"/>
          </p:cNvSpPr>
          <p:nvPr>
            <p:ph type="sldNum" sz="quarter" idx="12"/>
          </p:nvPr>
        </p:nvSpPr>
        <p:spPr/>
        <p:txBody>
          <a:bodyPr/>
          <a:lstStyle/>
          <a:p>
            <a:fld id="{38C2A9BB-ED68-424E-8CF4-16C505E93EED}" type="slidenum">
              <a:rPr lang="en-US" sz="1800" b="1" smtClean="0">
                <a:solidFill>
                  <a:schemeClr val="tx1"/>
                </a:solidFill>
              </a:rPr>
              <a:pPr/>
              <a:t>10</a:t>
            </a:fld>
            <a:endParaRPr lang="en-US" sz="1800" b="1" dirty="0">
              <a:solidFill>
                <a:schemeClr val="tx1"/>
              </a:solidFill>
            </a:endParaRPr>
          </a:p>
        </p:txBody>
      </p:sp>
      <p:pic>
        <p:nvPicPr>
          <p:cNvPr id="6" name="Picture 2" descr="C:\Users\stewbish\Desktop\PokerTDALogo.jpg"/>
          <p:cNvPicPr>
            <a:picLocks noChangeAspect="1" noChangeArrowheads="1"/>
          </p:cNvPicPr>
          <p:nvPr/>
        </p:nvPicPr>
        <p:blipFill>
          <a:blip r:embed="rId2" cstate="print"/>
          <a:srcRect/>
          <a:stretch>
            <a:fillRect/>
          </a:stretch>
        </p:blipFill>
        <p:spPr bwMode="auto">
          <a:xfrm>
            <a:off x="685800" y="304800"/>
            <a:ext cx="1143000" cy="994172"/>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0" y="381000"/>
            <a:ext cx="7239000" cy="830997"/>
          </a:xfrm>
          <a:prstGeom prst="rect">
            <a:avLst/>
          </a:prstGeom>
          <a:noFill/>
        </p:spPr>
        <p:txBody>
          <a:bodyPr wrap="square" rtlCol="0">
            <a:spAutoFit/>
          </a:bodyPr>
          <a:lstStyle/>
          <a:p>
            <a:pPr algn="ctr"/>
            <a:r>
              <a:rPr lang="en-US" sz="3000" b="1" u="sng" dirty="0" smtClean="0"/>
              <a:t>SEATING, BREAKING &amp; BALANCING TABLES</a:t>
            </a:r>
          </a:p>
          <a:p>
            <a:pPr algn="ctr"/>
            <a:endParaRPr lang="en-US" b="1" u="sng" dirty="0" smtClean="0"/>
          </a:p>
        </p:txBody>
      </p:sp>
      <p:pic>
        <p:nvPicPr>
          <p:cNvPr id="3" name="Picture 2" descr="C:\Users\stewbish\Desktop\PokerTDALogo.jpg"/>
          <p:cNvPicPr>
            <a:picLocks noChangeAspect="1" noChangeArrowheads="1"/>
          </p:cNvPicPr>
          <p:nvPr/>
        </p:nvPicPr>
        <p:blipFill>
          <a:blip r:embed="rId2" cstate="print"/>
          <a:srcRect/>
          <a:stretch>
            <a:fillRect/>
          </a:stretch>
        </p:blipFill>
        <p:spPr bwMode="auto">
          <a:xfrm>
            <a:off x="914400" y="304800"/>
            <a:ext cx="952728" cy="828675"/>
          </a:xfrm>
          <a:prstGeom prst="rect">
            <a:avLst/>
          </a:prstGeom>
          <a:noFill/>
        </p:spPr>
      </p:pic>
      <p:sp>
        <p:nvSpPr>
          <p:cNvPr id="22529" name="Rectangle 1"/>
          <p:cNvSpPr>
            <a:spLocks noChangeArrowheads="1"/>
          </p:cNvSpPr>
          <p:nvPr/>
        </p:nvSpPr>
        <p:spPr bwMode="auto">
          <a:xfrm>
            <a:off x="152400" y="1143000"/>
            <a:ext cx="8991600" cy="53245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sng" strike="noStrike" cap="none" normalizeH="0" baseline="0" dirty="0" smtClean="0">
                <a:ln>
                  <a:noFill/>
                </a:ln>
                <a:solidFill>
                  <a:schemeClr val="tx1"/>
                </a:solidFill>
                <a:effectLst/>
                <a:ea typeface="Courier New" pitchFamily="49" charset="0"/>
                <a:cs typeface="Arial" pitchFamily="34" charset="0"/>
              </a:rPr>
              <a:t>4.</a:t>
            </a:r>
            <a:r>
              <a:rPr kumimoji="0" lang="en-US" sz="2000" b="0" i="0" u="sng" strike="noStrike" cap="none" normalizeH="0" dirty="0" smtClean="0">
                <a:ln>
                  <a:noFill/>
                </a:ln>
                <a:solidFill>
                  <a:schemeClr val="tx1"/>
                </a:solidFill>
                <a:effectLst/>
                <a:ea typeface="Courier New" pitchFamily="49" charset="0"/>
                <a:cs typeface="Arial" pitchFamily="34" charset="0"/>
              </a:rPr>
              <a:t> </a:t>
            </a:r>
            <a:r>
              <a:rPr kumimoji="0" lang="en-US" sz="2000" b="1" i="0" u="sng" strike="noStrike" cap="none" normalizeH="0" baseline="0" dirty="0" smtClean="0">
                <a:ln>
                  <a:noFill/>
                </a:ln>
                <a:solidFill>
                  <a:schemeClr val="tx1"/>
                </a:solidFill>
                <a:effectLst/>
                <a:ea typeface="Courier New" pitchFamily="49" charset="0"/>
                <a:cs typeface="Arial" pitchFamily="34" charset="0"/>
              </a:rPr>
              <a:t>Random Seats</a:t>
            </a:r>
            <a:r>
              <a:rPr lang="en-US" sz="2000" u="sng" dirty="0" smtClean="0">
                <a:ea typeface="Courier New" pitchFamily="49" charset="0"/>
                <a:cs typeface="Arial" pitchFamily="34" charset="0"/>
              </a:rPr>
              <a:t>: </a:t>
            </a:r>
            <a:r>
              <a:rPr kumimoji="0" lang="en-US" sz="2000" b="0" i="0" u="none" strike="noStrike" cap="none" normalizeH="0" baseline="0" dirty="0" smtClean="0">
                <a:ln>
                  <a:noFill/>
                </a:ln>
                <a:solidFill>
                  <a:srgbClr val="000000"/>
                </a:solidFill>
                <a:effectLst/>
                <a:ea typeface="Courier New" pitchFamily="49" charset="0"/>
                <a:cs typeface="Arial" pitchFamily="34" charset="0"/>
              </a:rPr>
              <a:t>Tournament and satellite seats will be randomly assigned.</a:t>
            </a:r>
            <a:r>
              <a:rPr kumimoji="0" lang="en-US" sz="2000" b="0" i="0" u="none" strike="noStrike" cap="none" normalizeH="0" baseline="0" dirty="0" smtClean="0">
                <a:ln>
                  <a:noFill/>
                </a:ln>
                <a:solidFill>
                  <a:srgbClr val="0047FF"/>
                </a:solidFill>
                <a:effectLst/>
                <a:ea typeface="Courier New" pitchFamily="49" charset="0"/>
                <a:cs typeface="Arial" pitchFamily="34" charset="0"/>
              </a:rPr>
              <a:t>  </a:t>
            </a:r>
            <a:r>
              <a:rPr kumimoji="0" lang="en-US" sz="2000" b="0" i="0" u="none" strike="noStrike" cap="none" normalizeH="0" baseline="0" dirty="0" smtClean="0">
                <a:ln>
                  <a:noFill/>
                </a:ln>
                <a:solidFill>
                  <a:srgbClr val="000000"/>
                </a:solidFill>
                <a:effectLst/>
                <a:ea typeface="Courier New" pitchFamily="49" charset="0"/>
                <a:cs typeface="Arial" pitchFamily="34" charset="0"/>
              </a:rPr>
              <a:t>Accommodations for players with special physical needs will be made when possible.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sng" strike="noStrike" cap="none" normalizeH="0" baseline="0" dirty="0" smtClean="0">
                <a:ln>
                  <a:noFill/>
                </a:ln>
                <a:solidFill>
                  <a:schemeClr val="tx1"/>
                </a:solidFill>
                <a:effectLst/>
                <a:ea typeface="Courier New" pitchFamily="49" charset="0"/>
                <a:cs typeface="Arial" pitchFamily="34" charset="0"/>
              </a:rPr>
              <a:t>5. </a:t>
            </a:r>
            <a:r>
              <a:rPr kumimoji="0" lang="en-US" sz="2000" b="1" i="0" u="sng" strike="noStrike" cap="none" normalizeH="0" baseline="0" dirty="0" smtClean="0">
                <a:ln>
                  <a:noFill/>
                </a:ln>
                <a:solidFill>
                  <a:schemeClr val="tx1"/>
                </a:solidFill>
                <a:effectLst/>
                <a:ea typeface="Courier New" pitchFamily="49" charset="0"/>
                <a:cs typeface="Arial" pitchFamily="34" charset="0"/>
              </a:rPr>
              <a:t>Breaking Tables</a:t>
            </a:r>
            <a:r>
              <a:rPr lang="en-US" sz="2000" u="sng" dirty="0" smtClean="0">
                <a:ea typeface="Courier New" pitchFamily="49" charset="0"/>
                <a:cs typeface="Arial" pitchFamily="34" charset="0"/>
              </a:rPr>
              <a:t>: </a:t>
            </a:r>
            <a:r>
              <a:rPr kumimoji="0" lang="en-US" sz="2000" b="0" i="0" u="none" strike="noStrike" cap="none" normalizeH="0" baseline="0" dirty="0" smtClean="0">
                <a:ln>
                  <a:noFill/>
                </a:ln>
                <a:solidFill>
                  <a:srgbClr val="000000"/>
                </a:solidFill>
                <a:effectLst/>
                <a:ea typeface="Courier New" pitchFamily="49" charset="0"/>
                <a:cs typeface="Arial" pitchFamily="34" charset="0"/>
              </a:rPr>
              <a:t>Players going from a broken table to fill in seats assume the rights </a:t>
            </a:r>
            <a:r>
              <a:rPr lang="en-US" sz="2000" dirty="0" smtClean="0">
                <a:solidFill>
                  <a:srgbClr val="000000"/>
                </a:solidFill>
                <a:ea typeface="Courier New" pitchFamily="49" charset="0"/>
                <a:cs typeface="Arial" pitchFamily="34" charset="0"/>
              </a:rPr>
              <a:t>&amp;</a:t>
            </a:r>
            <a:r>
              <a:rPr kumimoji="0" lang="en-US" sz="2000" b="0" i="0" u="none" strike="noStrike" cap="none" normalizeH="0" baseline="0" dirty="0" smtClean="0">
                <a:ln>
                  <a:noFill/>
                </a:ln>
                <a:solidFill>
                  <a:srgbClr val="000000"/>
                </a:solidFill>
                <a:effectLst/>
                <a:ea typeface="Courier New" pitchFamily="49" charset="0"/>
                <a:cs typeface="Arial" pitchFamily="34" charset="0"/>
              </a:rPr>
              <a:t> responsibilities of the position. They can get the big blind, the small blind, or the button. The only place they cannot get a hand is between the small blind </a:t>
            </a:r>
            <a:r>
              <a:rPr lang="en-US" sz="2000" dirty="0" smtClean="0">
                <a:solidFill>
                  <a:srgbClr val="000000"/>
                </a:solidFill>
                <a:ea typeface="Courier New" pitchFamily="49" charset="0"/>
                <a:cs typeface="Arial" pitchFamily="34" charset="0"/>
              </a:rPr>
              <a:t>and</a:t>
            </a:r>
            <a:r>
              <a:rPr kumimoji="0" lang="en-US" sz="2000" b="0" i="0" u="none" strike="noStrike" cap="none" normalizeH="0" baseline="0" dirty="0" smtClean="0">
                <a:ln>
                  <a:noFill/>
                </a:ln>
                <a:solidFill>
                  <a:srgbClr val="000000"/>
                </a:solidFill>
                <a:effectLst/>
                <a:ea typeface="Courier New" pitchFamily="49" charset="0"/>
                <a:cs typeface="Arial" pitchFamily="34" charset="0"/>
              </a:rPr>
              <a:t> button.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sng" strike="noStrike" cap="none" normalizeH="0" baseline="0" dirty="0" smtClean="0">
                <a:ln>
                  <a:noFill/>
                </a:ln>
                <a:solidFill>
                  <a:schemeClr val="tx1"/>
                </a:solidFill>
                <a:effectLst/>
                <a:ea typeface="Courier New" pitchFamily="49" charset="0"/>
                <a:cs typeface="Arial" pitchFamily="34" charset="0"/>
              </a:rPr>
              <a:t>6. </a:t>
            </a:r>
            <a:r>
              <a:rPr kumimoji="0" lang="en-US" sz="2000" b="1" i="0" u="sng" strike="noStrike" cap="none" normalizeH="0" baseline="0" dirty="0" smtClean="0">
                <a:ln>
                  <a:noFill/>
                </a:ln>
                <a:solidFill>
                  <a:schemeClr val="tx1"/>
                </a:solidFill>
                <a:effectLst/>
                <a:ea typeface="Courier New" pitchFamily="49" charset="0"/>
                <a:cs typeface="Arial" pitchFamily="34" charset="0"/>
              </a:rPr>
              <a:t>Balancing Tables</a:t>
            </a:r>
            <a:r>
              <a:rPr lang="en-US" sz="2000" u="sng" dirty="0" smtClean="0">
                <a:ea typeface="Courier New" pitchFamily="49" charset="0"/>
                <a:cs typeface="Arial" pitchFamily="34" charset="0"/>
              </a:rPr>
              <a:t>:  </a:t>
            </a:r>
            <a:r>
              <a:rPr kumimoji="0" lang="en-US" sz="2000" b="0" i="0" u="none" strike="noStrike" cap="none" normalizeH="0" baseline="0" dirty="0" smtClean="0">
                <a:ln>
                  <a:noFill/>
                </a:ln>
                <a:solidFill>
                  <a:srgbClr val="000000"/>
                </a:solidFill>
                <a:effectLst/>
                <a:ea typeface="Courier New" pitchFamily="49" charset="0"/>
                <a:cs typeface="Arial" pitchFamily="34" charset="0"/>
              </a:rPr>
              <a:t>In flop and mixed games when balancing tables, players will be moved from the big blind to the worst position, including taking a single big blind when available, even if that means the seat will have the big blind twice.  Worst position is never the small blind. The table from which a player is moved will be as specified by a predetermined procedure.   In stud-only games, players will be moved by position (the last seat to open up at the short table is the seat to be filled).  Play will halt on any table that is three or more players short.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sng" strike="noStrike" cap="none" normalizeH="0" baseline="0" dirty="0" smtClean="0">
                <a:ln>
                  <a:noFill/>
                </a:ln>
                <a:solidFill>
                  <a:srgbClr val="000000"/>
                </a:solidFill>
                <a:effectLst/>
                <a:ea typeface="Courier New" pitchFamily="49" charset="0"/>
                <a:cs typeface="Arial" pitchFamily="34" charset="0"/>
              </a:rPr>
              <a:t>7. </a:t>
            </a:r>
            <a:r>
              <a:rPr kumimoji="0" lang="en-US" sz="2000" b="1" i="0" u="sng" strike="noStrike" cap="none" normalizeH="0" baseline="0" dirty="0" smtClean="0">
                <a:ln>
                  <a:noFill/>
                </a:ln>
                <a:solidFill>
                  <a:srgbClr val="000000"/>
                </a:solidFill>
                <a:effectLst/>
                <a:ea typeface="Courier New" pitchFamily="49" charset="0"/>
                <a:cs typeface="Arial" pitchFamily="34" charset="0"/>
              </a:rPr>
              <a:t>Number of Players at Final Table</a:t>
            </a:r>
            <a:r>
              <a:rPr lang="en-US" sz="2000" u="sng" dirty="0" smtClean="0">
                <a:cs typeface="Arial" pitchFamily="34" charset="0"/>
              </a:rPr>
              <a:t>: </a:t>
            </a:r>
            <a:r>
              <a:rPr kumimoji="0" lang="en-US" sz="2000" b="0" i="0" u="none" strike="noStrike" cap="none" normalizeH="0" baseline="0" dirty="0" smtClean="0">
                <a:ln>
                  <a:noFill/>
                </a:ln>
                <a:solidFill>
                  <a:srgbClr val="000000"/>
                </a:solidFill>
                <a:effectLst/>
                <a:ea typeface="Courier New" pitchFamily="49" charset="0"/>
                <a:cs typeface="Arial" pitchFamily="34" charset="0"/>
              </a:rPr>
              <a:t>In flop games, the final table will consist of ten (10) players.  In stud-type games, the final table will consist of nine (9) players.</a:t>
            </a:r>
            <a:endParaRPr kumimoji="0" lang="en-US" sz="2000" b="0" i="0" u="none" strike="noStrike" cap="none" normalizeH="0" baseline="0" dirty="0" smtClean="0">
              <a:ln>
                <a:noFill/>
              </a:ln>
              <a:solidFill>
                <a:schemeClr val="tx1"/>
              </a:solidFill>
              <a:effectLst/>
              <a:cs typeface="Arial" pitchFamily="34" charset="0"/>
            </a:endParaRPr>
          </a:p>
        </p:txBody>
      </p:sp>
      <p:sp>
        <p:nvSpPr>
          <p:cNvPr id="7" name="Slide Number Placeholder 6"/>
          <p:cNvSpPr>
            <a:spLocks noGrp="1"/>
          </p:cNvSpPr>
          <p:nvPr>
            <p:ph type="sldNum" sz="quarter" idx="12"/>
          </p:nvPr>
        </p:nvSpPr>
        <p:spPr/>
        <p:txBody>
          <a:bodyPr/>
          <a:lstStyle/>
          <a:p>
            <a:fld id="{38C2A9BB-ED68-424E-8CF4-16C505E93EED}" type="slidenum">
              <a:rPr lang="en-US" sz="2000" b="1" smtClean="0">
                <a:solidFill>
                  <a:schemeClr val="tx1"/>
                </a:solidFill>
              </a:rPr>
              <a:pPr/>
              <a:t>11</a:t>
            </a:fld>
            <a:endParaRPr lang="en-US" sz="2000" b="1" dirty="0">
              <a:solidFill>
                <a:schemeClr val="tx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0" y="304800"/>
            <a:ext cx="7010400" cy="892552"/>
          </a:xfrm>
          <a:prstGeom prst="rect">
            <a:avLst/>
          </a:prstGeom>
          <a:noFill/>
        </p:spPr>
        <p:txBody>
          <a:bodyPr wrap="square" rtlCol="0">
            <a:spAutoFit/>
          </a:bodyPr>
          <a:lstStyle/>
          <a:p>
            <a:pPr algn="ctr"/>
            <a:r>
              <a:rPr lang="en-US" sz="3400" b="1" u="sng" dirty="0" smtClean="0"/>
              <a:t>POTS &amp; SHOWDOWN PROCEDURES</a:t>
            </a:r>
          </a:p>
          <a:p>
            <a:pPr algn="ctr"/>
            <a:endParaRPr lang="en-US" b="1" u="sng" dirty="0" smtClean="0"/>
          </a:p>
        </p:txBody>
      </p:sp>
      <p:pic>
        <p:nvPicPr>
          <p:cNvPr id="3" name="Picture 2" descr="C:\Users\stewbish\Desktop\PokerTDALogo.jpg"/>
          <p:cNvPicPr>
            <a:picLocks noChangeAspect="1" noChangeArrowheads="1"/>
          </p:cNvPicPr>
          <p:nvPr/>
        </p:nvPicPr>
        <p:blipFill>
          <a:blip r:embed="rId2" cstate="print"/>
          <a:srcRect/>
          <a:stretch>
            <a:fillRect/>
          </a:stretch>
        </p:blipFill>
        <p:spPr bwMode="auto">
          <a:xfrm>
            <a:off x="838200" y="152400"/>
            <a:ext cx="1120186" cy="974328"/>
          </a:xfrm>
          <a:prstGeom prst="rect">
            <a:avLst/>
          </a:prstGeom>
          <a:noFill/>
        </p:spPr>
      </p:pic>
      <p:sp>
        <p:nvSpPr>
          <p:cNvPr id="21505" name="Rectangle 1"/>
          <p:cNvSpPr>
            <a:spLocks noChangeArrowheads="1"/>
          </p:cNvSpPr>
          <p:nvPr/>
        </p:nvSpPr>
        <p:spPr bwMode="auto">
          <a:xfrm>
            <a:off x="228600" y="1143000"/>
            <a:ext cx="8686800"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1" i="0" u="sng" strike="noStrike" cap="none" normalizeH="0" baseline="0" dirty="0" smtClean="0">
                <a:ln>
                  <a:noFill/>
                </a:ln>
                <a:solidFill>
                  <a:schemeClr val="tx1"/>
                </a:solidFill>
                <a:effectLst/>
                <a:ea typeface="Courier New" pitchFamily="49" charset="0"/>
                <a:cs typeface="Arial" pitchFamily="34" charset="0"/>
              </a:rPr>
              <a:t>8. Declarations</a:t>
            </a:r>
            <a:r>
              <a:rPr lang="en-US" sz="2200" b="1" u="sng" dirty="0" smtClean="0">
                <a:ea typeface="Courier New" pitchFamily="49" charset="0"/>
                <a:cs typeface="Arial" pitchFamily="34" charset="0"/>
              </a:rPr>
              <a:t>:</a:t>
            </a:r>
            <a:r>
              <a:rPr lang="en-US" sz="2200" b="1" u="sng" dirty="0" smtClean="0">
                <a:cs typeface="Arial" pitchFamily="34" charset="0"/>
              </a:rPr>
              <a:t> </a:t>
            </a:r>
            <a:r>
              <a:rPr kumimoji="0" lang="en-US" sz="2200" b="0" i="0" u="none" strike="noStrike" cap="none" normalizeH="0" baseline="0" dirty="0" smtClean="0">
                <a:ln>
                  <a:noFill/>
                </a:ln>
                <a:solidFill>
                  <a:srgbClr val="000000"/>
                </a:solidFill>
                <a:effectLst/>
                <a:ea typeface="Courier New" pitchFamily="49" charset="0"/>
                <a:cs typeface="Arial" pitchFamily="34" charset="0"/>
              </a:rPr>
              <a:t>Cards speak.  Verbal declarations as to the content of a player's hand are not binding; however, any player deliberately miscalling his or her hand may be penalized.</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2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1" i="0" u="sng" strike="noStrike" cap="none" normalizeH="0" baseline="0" dirty="0" smtClean="0">
                <a:ln>
                  <a:noFill/>
                </a:ln>
                <a:solidFill>
                  <a:schemeClr val="tx1"/>
                </a:solidFill>
                <a:effectLst/>
                <a:ea typeface="Courier New" pitchFamily="49" charset="0"/>
                <a:cs typeface="Arial" pitchFamily="34" charset="0"/>
              </a:rPr>
              <a:t>9. Face Up</a:t>
            </a:r>
            <a:r>
              <a:rPr lang="en-US" sz="2200" b="1" u="sng" dirty="0" smtClean="0">
                <a:ea typeface="Courier New" pitchFamily="49" charset="0"/>
                <a:cs typeface="Arial" pitchFamily="34" charset="0"/>
              </a:rPr>
              <a:t>: </a:t>
            </a:r>
            <a:r>
              <a:rPr kumimoji="0" lang="en-US" sz="2200" b="0" i="0" u="none" strike="noStrike" cap="none" normalizeH="0" baseline="0" dirty="0" smtClean="0">
                <a:ln>
                  <a:noFill/>
                </a:ln>
                <a:solidFill>
                  <a:srgbClr val="000000"/>
                </a:solidFill>
                <a:effectLst/>
                <a:ea typeface="Courier New" pitchFamily="49" charset="0"/>
                <a:cs typeface="Arial" pitchFamily="34" charset="0"/>
              </a:rPr>
              <a:t>All cards will be turned face up once a player is all-in and all betting action is complete.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2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1" i="0" u="sng" strike="noStrike" cap="none" normalizeH="0" baseline="0" dirty="0" smtClean="0">
                <a:ln>
                  <a:noFill/>
                </a:ln>
                <a:solidFill>
                  <a:schemeClr val="tx1"/>
                </a:solidFill>
                <a:effectLst/>
                <a:ea typeface="Courier New" pitchFamily="49" charset="0"/>
                <a:cs typeface="Arial" pitchFamily="34" charset="0"/>
              </a:rPr>
              <a:t>10. Killing Winning Hand</a:t>
            </a:r>
            <a:r>
              <a:rPr lang="en-US" sz="2200" b="1" u="sng" dirty="0" smtClean="0">
                <a:ea typeface="Courier New" pitchFamily="49" charset="0"/>
                <a:cs typeface="Arial" pitchFamily="34" charset="0"/>
              </a:rPr>
              <a:t>: </a:t>
            </a:r>
            <a:r>
              <a:rPr kumimoji="0" lang="en-US" sz="2200" b="0" i="0" u="none" strike="noStrike" cap="none" normalizeH="0" baseline="0" dirty="0" smtClean="0">
                <a:ln>
                  <a:noFill/>
                </a:ln>
                <a:solidFill>
                  <a:schemeClr val="tx1"/>
                </a:solidFill>
                <a:effectLst/>
                <a:ea typeface="Courier New" pitchFamily="49" charset="0"/>
                <a:cs typeface="Arial" pitchFamily="34" charset="0"/>
              </a:rPr>
              <a:t>Dealers cannot kill a winning hand that was tabled</a:t>
            </a:r>
            <a:r>
              <a:rPr kumimoji="0" lang="en-US" sz="2200" b="0" i="0" u="none" strike="noStrike" cap="none" normalizeH="0" dirty="0" smtClean="0">
                <a:ln>
                  <a:noFill/>
                </a:ln>
                <a:solidFill>
                  <a:schemeClr val="tx1"/>
                </a:solidFill>
                <a:effectLst/>
                <a:ea typeface="Courier New" pitchFamily="49" charset="0"/>
                <a:cs typeface="Arial" pitchFamily="34" charset="0"/>
              </a:rPr>
              <a:t> &amp;</a:t>
            </a:r>
            <a:r>
              <a:rPr kumimoji="0" lang="en-US" sz="2200" b="0" i="0" u="none" strike="noStrike" cap="none" normalizeH="0" baseline="0" dirty="0" smtClean="0">
                <a:ln>
                  <a:noFill/>
                </a:ln>
                <a:solidFill>
                  <a:schemeClr val="tx1"/>
                </a:solidFill>
                <a:effectLst/>
                <a:ea typeface="Courier New" pitchFamily="49" charset="0"/>
                <a:cs typeface="Arial" pitchFamily="34" charset="0"/>
              </a:rPr>
              <a:t> was obviously the winning hand. Players are encouraged to assist in reading tabled hands if it appears that an error is about to be made.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2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1" i="0" u="sng" strike="noStrike" cap="none" normalizeH="0" baseline="0" dirty="0" smtClean="0">
                <a:ln>
                  <a:noFill/>
                </a:ln>
                <a:solidFill>
                  <a:schemeClr val="tx1"/>
                </a:solidFill>
                <a:effectLst/>
                <a:ea typeface="Courier New" pitchFamily="49" charset="0"/>
                <a:cs typeface="Arial" pitchFamily="34" charset="0"/>
              </a:rPr>
              <a:t>11. Showdown</a:t>
            </a:r>
            <a:r>
              <a:rPr lang="en-US" sz="2200" b="1" u="sng" dirty="0" smtClean="0">
                <a:ea typeface="Courier New" pitchFamily="49" charset="0"/>
                <a:cs typeface="Arial" pitchFamily="34" charset="0"/>
              </a:rPr>
              <a:t>: </a:t>
            </a:r>
            <a:r>
              <a:rPr kumimoji="0" lang="en-US" sz="2200" b="0" i="0" u="none" strike="noStrike" cap="none" normalizeH="0" baseline="0" dirty="0" smtClean="0">
                <a:ln>
                  <a:noFill/>
                </a:ln>
                <a:solidFill>
                  <a:srgbClr val="000000"/>
                </a:solidFill>
                <a:effectLst/>
                <a:ea typeface="Courier New" pitchFamily="49" charset="0"/>
                <a:cs typeface="Arial" pitchFamily="34" charset="0"/>
              </a:rPr>
              <a:t>At the end of last round of betting, the player who made the last aggressive action in that betting round must show first. If there was no bet, the player to the left of the button shows first and so on clockwise. In stud games, the player with the high board must show first. In razz, the lowest board shows first.</a:t>
            </a:r>
            <a:endParaRPr kumimoji="0" lang="en-US" sz="2200" b="0" i="0" u="none" strike="noStrike" cap="none" normalizeH="0" baseline="0" dirty="0" smtClean="0">
              <a:ln>
                <a:noFill/>
              </a:ln>
              <a:solidFill>
                <a:schemeClr val="tx1"/>
              </a:solidFill>
              <a:effectLst/>
              <a:cs typeface="Arial" pitchFamily="34" charset="0"/>
            </a:endParaRPr>
          </a:p>
        </p:txBody>
      </p:sp>
      <p:sp>
        <p:nvSpPr>
          <p:cNvPr id="7" name="Slide Number Placeholder 6"/>
          <p:cNvSpPr>
            <a:spLocks noGrp="1"/>
          </p:cNvSpPr>
          <p:nvPr>
            <p:ph type="sldNum" sz="quarter" idx="12"/>
          </p:nvPr>
        </p:nvSpPr>
        <p:spPr/>
        <p:txBody>
          <a:bodyPr/>
          <a:lstStyle/>
          <a:p>
            <a:fld id="{38C2A9BB-ED68-424E-8CF4-16C505E93EED}" type="slidenum">
              <a:rPr lang="en-US" sz="2000" b="1" smtClean="0">
                <a:solidFill>
                  <a:schemeClr val="tx1"/>
                </a:solidFill>
              </a:rPr>
              <a:pPr/>
              <a:t>12</a:t>
            </a:fld>
            <a:endParaRPr lang="en-US" sz="2000" b="1" dirty="0">
              <a:solidFill>
                <a:schemeClr val="tx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7000" y="457200"/>
            <a:ext cx="5715000" cy="615553"/>
          </a:xfrm>
          <a:prstGeom prst="rect">
            <a:avLst/>
          </a:prstGeom>
          <a:noFill/>
        </p:spPr>
        <p:txBody>
          <a:bodyPr wrap="square" rtlCol="0">
            <a:spAutoFit/>
          </a:bodyPr>
          <a:lstStyle/>
          <a:p>
            <a:pPr algn="ctr"/>
            <a:r>
              <a:rPr lang="en-US" sz="3400" b="1" u="sng" dirty="0" smtClean="0"/>
              <a:t>POTS &amp; SHOWDOWN (cont.)</a:t>
            </a:r>
          </a:p>
        </p:txBody>
      </p:sp>
      <p:pic>
        <p:nvPicPr>
          <p:cNvPr id="3" name="Picture 2" descr="C:\Users\stewbish\Desktop\PokerTDALogo.jpg"/>
          <p:cNvPicPr>
            <a:picLocks noChangeAspect="1" noChangeArrowheads="1"/>
          </p:cNvPicPr>
          <p:nvPr/>
        </p:nvPicPr>
        <p:blipFill>
          <a:blip r:embed="rId2" cstate="print"/>
          <a:srcRect/>
          <a:stretch>
            <a:fillRect/>
          </a:stretch>
        </p:blipFill>
        <p:spPr bwMode="auto">
          <a:xfrm>
            <a:off x="1219200" y="381000"/>
            <a:ext cx="1062693" cy="924322"/>
          </a:xfrm>
          <a:prstGeom prst="rect">
            <a:avLst/>
          </a:prstGeom>
          <a:noFill/>
        </p:spPr>
      </p:pic>
      <p:sp>
        <p:nvSpPr>
          <p:cNvPr id="44033" name="Rectangle 1"/>
          <p:cNvSpPr>
            <a:spLocks noChangeArrowheads="1"/>
          </p:cNvSpPr>
          <p:nvPr/>
        </p:nvSpPr>
        <p:spPr bwMode="auto">
          <a:xfrm>
            <a:off x="152400" y="1371600"/>
            <a:ext cx="86106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sng" strike="noStrike" cap="none" normalizeH="0" baseline="0" dirty="0" smtClean="0">
                <a:ln>
                  <a:noFill/>
                </a:ln>
                <a:solidFill>
                  <a:schemeClr val="tx1"/>
                </a:solidFill>
                <a:effectLst/>
                <a:ea typeface="Courier New" pitchFamily="49" charset="0"/>
                <a:cs typeface="Arial" pitchFamily="34" charset="0"/>
              </a:rPr>
              <a:t>12.</a:t>
            </a:r>
            <a:r>
              <a:rPr kumimoji="0" lang="en-US" sz="2400" b="1" i="0" u="sng" strike="noStrike" cap="none" normalizeH="0" dirty="0" smtClean="0">
                <a:ln>
                  <a:noFill/>
                </a:ln>
                <a:solidFill>
                  <a:schemeClr val="tx1"/>
                </a:solidFill>
                <a:effectLst/>
                <a:ea typeface="Courier New" pitchFamily="49" charset="0"/>
                <a:cs typeface="Arial" pitchFamily="34" charset="0"/>
              </a:rPr>
              <a:t> </a:t>
            </a:r>
            <a:r>
              <a:rPr kumimoji="0" lang="en-US" sz="2400" b="1" i="0" u="sng" strike="noStrike" cap="none" normalizeH="0" baseline="0" dirty="0" smtClean="0">
                <a:ln>
                  <a:noFill/>
                </a:ln>
                <a:solidFill>
                  <a:schemeClr val="tx1"/>
                </a:solidFill>
                <a:effectLst/>
                <a:ea typeface="Courier New" pitchFamily="49" charset="0"/>
                <a:cs typeface="Arial" pitchFamily="34" charset="0"/>
              </a:rPr>
              <a:t>Odd Chips</a:t>
            </a:r>
            <a:r>
              <a:rPr lang="en-US" sz="2400" b="1" u="sng" dirty="0" smtClean="0">
                <a:ea typeface="Courier New" pitchFamily="49" charset="0"/>
                <a:cs typeface="Arial" pitchFamily="34" charset="0"/>
              </a:rPr>
              <a:t>: </a:t>
            </a:r>
            <a:r>
              <a:rPr kumimoji="0" lang="en-US" sz="2400" b="0" i="0" u="none" strike="noStrike" cap="none" normalizeH="0" baseline="0" dirty="0" smtClean="0">
                <a:ln>
                  <a:noFill/>
                </a:ln>
                <a:solidFill>
                  <a:schemeClr val="tx1"/>
                </a:solidFill>
                <a:effectLst/>
                <a:ea typeface="Courier New" pitchFamily="49" charset="0"/>
                <a:cs typeface="Arial" pitchFamily="34" charset="0"/>
              </a:rPr>
              <a:t>The odd chip will go to the high hand. In flop games when there are two or more high hands or two or more low hands, the odd chip(s) will go to the left of the button. In stud games, the odd chip will go to the high card by suit. However, when hands have identical value (e.g., a wheel in Omaha/8) the pot will be split as evenly as possible.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sng" strike="noStrike" cap="none" normalizeH="0" baseline="0" dirty="0" smtClean="0">
                <a:ln>
                  <a:noFill/>
                </a:ln>
                <a:solidFill>
                  <a:schemeClr val="tx1"/>
                </a:solidFill>
                <a:effectLst/>
                <a:ea typeface="Courier New" pitchFamily="49" charset="0"/>
                <a:cs typeface="Arial" pitchFamily="34" charset="0"/>
              </a:rPr>
              <a:t>13. Side Pots</a:t>
            </a:r>
            <a:r>
              <a:rPr lang="en-US" sz="2400" b="1" u="sng" dirty="0" smtClean="0">
                <a:ea typeface="Courier New" pitchFamily="49" charset="0"/>
                <a:cs typeface="Arial" pitchFamily="34" charset="0"/>
              </a:rPr>
              <a:t>: </a:t>
            </a:r>
            <a:r>
              <a:rPr kumimoji="0" lang="en-US" sz="2400" b="0" i="0" u="none" strike="noStrike" cap="none" normalizeH="0" baseline="0" dirty="0" smtClean="0">
                <a:ln>
                  <a:noFill/>
                </a:ln>
                <a:solidFill>
                  <a:schemeClr val="tx1"/>
                </a:solidFill>
                <a:effectLst/>
                <a:ea typeface="Courier New" pitchFamily="49" charset="0"/>
                <a:cs typeface="Arial" pitchFamily="34" charset="0"/>
              </a:rPr>
              <a:t>Each side pot will be split separately.</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sng" strike="noStrike" cap="none" normalizeH="0" baseline="0" dirty="0" smtClean="0">
                <a:ln>
                  <a:noFill/>
                </a:ln>
                <a:solidFill>
                  <a:schemeClr val="tx1"/>
                </a:solidFill>
                <a:effectLst/>
                <a:ea typeface="Courier New" pitchFamily="49" charset="0"/>
                <a:cs typeface="Arial" pitchFamily="34" charset="0"/>
              </a:rPr>
              <a:t>14. Playing the Board</a:t>
            </a:r>
            <a:r>
              <a:rPr lang="en-US" sz="2400" b="1" u="sng" dirty="0" smtClean="0">
                <a:ea typeface="Courier New" pitchFamily="49" charset="0"/>
                <a:cs typeface="Arial" pitchFamily="34" charset="0"/>
              </a:rPr>
              <a:t>: </a:t>
            </a:r>
            <a:r>
              <a:rPr kumimoji="0" lang="en-US" sz="2400" b="0" i="0" u="none" strike="noStrike" cap="none" normalizeH="0" baseline="0" dirty="0" smtClean="0">
                <a:ln>
                  <a:noFill/>
                </a:ln>
                <a:solidFill>
                  <a:schemeClr val="tx1"/>
                </a:solidFill>
                <a:effectLst/>
                <a:ea typeface="Courier New" pitchFamily="49" charset="0"/>
                <a:cs typeface="Arial" pitchFamily="34" charset="0"/>
              </a:rPr>
              <a:t>A player must show both cards when playing the board in order to get part of the pot.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sng" strike="noStrike" cap="none" normalizeH="0" baseline="0" dirty="0" smtClean="0">
                <a:ln>
                  <a:noFill/>
                </a:ln>
                <a:solidFill>
                  <a:srgbClr val="000000"/>
                </a:solidFill>
                <a:effectLst/>
                <a:ea typeface="Courier New" pitchFamily="49" charset="0"/>
                <a:cs typeface="Arial" pitchFamily="34" charset="0"/>
              </a:rPr>
              <a:t>15.</a:t>
            </a:r>
            <a:r>
              <a:rPr kumimoji="0" lang="en-US" sz="2400" b="1" i="0" u="sng" strike="noStrike" cap="none" normalizeH="0" dirty="0" smtClean="0">
                <a:ln>
                  <a:noFill/>
                </a:ln>
                <a:solidFill>
                  <a:srgbClr val="000000"/>
                </a:solidFill>
                <a:effectLst/>
                <a:ea typeface="Courier New" pitchFamily="49" charset="0"/>
                <a:cs typeface="Arial" pitchFamily="34" charset="0"/>
              </a:rPr>
              <a:t> </a:t>
            </a:r>
            <a:r>
              <a:rPr kumimoji="0" lang="en-US" sz="2400" b="1" i="0" u="sng" strike="noStrike" cap="none" normalizeH="0" baseline="0" dirty="0" smtClean="0">
                <a:ln>
                  <a:noFill/>
                </a:ln>
                <a:solidFill>
                  <a:srgbClr val="000000"/>
                </a:solidFill>
                <a:effectLst/>
                <a:ea typeface="Courier New" pitchFamily="49" charset="0"/>
                <a:cs typeface="Arial" pitchFamily="34" charset="0"/>
              </a:rPr>
              <a:t>Disputed Pots</a:t>
            </a:r>
            <a:r>
              <a:rPr lang="en-US" sz="2400" b="1" u="sng" dirty="0" smtClean="0">
                <a:cs typeface="Arial" pitchFamily="34" charset="0"/>
              </a:rPr>
              <a:t>: </a:t>
            </a:r>
            <a:r>
              <a:rPr kumimoji="0" lang="en-US" sz="2400" b="0" i="0" u="none" strike="noStrike" cap="none" normalizeH="0" baseline="0" dirty="0" smtClean="0">
                <a:ln>
                  <a:noFill/>
                </a:ln>
                <a:solidFill>
                  <a:srgbClr val="000000"/>
                </a:solidFill>
                <a:effectLst/>
                <a:ea typeface="Courier New" pitchFamily="49" charset="0"/>
                <a:cs typeface="Arial" pitchFamily="34" charset="0"/>
              </a:rPr>
              <a:t>The right to dispute a hand ends when a new hand begins. (See rule #18.)</a:t>
            </a:r>
            <a:endParaRPr kumimoji="0" lang="en-US" sz="2400" b="0" i="0" u="none" strike="noStrike" cap="none" normalizeH="0" baseline="0" dirty="0" smtClean="0">
              <a:ln>
                <a:noFill/>
              </a:ln>
              <a:solidFill>
                <a:schemeClr val="tx1"/>
              </a:solidFill>
              <a:effectLst/>
              <a:cs typeface="Arial" pitchFamily="34" charset="0"/>
            </a:endParaRPr>
          </a:p>
        </p:txBody>
      </p:sp>
      <p:sp>
        <p:nvSpPr>
          <p:cNvPr id="7" name="Slide Number Placeholder 6"/>
          <p:cNvSpPr>
            <a:spLocks noGrp="1"/>
          </p:cNvSpPr>
          <p:nvPr>
            <p:ph type="sldNum" sz="quarter" idx="12"/>
          </p:nvPr>
        </p:nvSpPr>
        <p:spPr>
          <a:xfrm>
            <a:off x="6781800" y="6324600"/>
            <a:ext cx="2133600" cy="365125"/>
          </a:xfrm>
        </p:spPr>
        <p:txBody>
          <a:bodyPr/>
          <a:lstStyle/>
          <a:p>
            <a:fld id="{38C2A9BB-ED68-424E-8CF4-16C505E93EED}" type="slidenum">
              <a:rPr lang="en-US" sz="2000" b="1" smtClean="0">
                <a:solidFill>
                  <a:schemeClr val="tx1"/>
                </a:solidFill>
              </a:rPr>
              <a:pPr/>
              <a:t>13</a:t>
            </a:fld>
            <a:endParaRPr lang="en-US" sz="2000" b="1" dirty="0">
              <a:solidFill>
                <a:schemeClr val="tx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09800" y="228600"/>
            <a:ext cx="6477000" cy="892552"/>
          </a:xfrm>
          <a:prstGeom prst="rect">
            <a:avLst/>
          </a:prstGeom>
          <a:noFill/>
        </p:spPr>
        <p:txBody>
          <a:bodyPr wrap="square" rtlCol="0">
            <a:spAutoFit/>
          </a:bodyPr>
          <a:lstStyle/>
          <a:p>
            <a:pPr algn="ctr"/>
            <a:r>
              <a:rPr lang="en-US" sz="3400" b="1" u="sng" dirty="0" smtClean="0"/>
              <a:t>GENERAL PROCEDURES OF PLAY</a:t>
            </a:r>
          </a:p>
          <a:p>
            <a:pPr algn="ctr"/>
            <a:endParaRPr lang="en-US" b="1" u="sng" dirty="0" smtClean="0"/>
          </a:p>
        </p:txBody>
      </p:sp>
      <p:pic>
        <p:nvPicPr>
          <p:cNvPr id="3" name="Picture 2" descr="C:\Users\stewbish\Desktop\PokerTDALogo.jpg"/>
          <p:cNvPicPr>
            <a:picLocks noChangeAspect="1" noChangeArrowheads="1"/>
          </p:cNvPicPr>
          <p:nvPr/>
        </p:nvPicPr>
        <p:blipFill>
          <a:blip r:embed="rId2" cstate="print"/>
          <a:srcRect/>
          <a:stretch>
            <a:fillRect/>
          </a:stretch>
        </p:blipFill>
        <p:spPr bwMode="auto">
          <a:xfrm>
            <a:off x="1219200" y="228600"/>
            <a:ext cx="914400" cy="795338"/>
          </a:xfrm>
          <a:prstGeom prst="rect">
            <a:avLst/>
          </a:prstGeom>
          <a:noFill/>
        </p:spPr>
      </p:pic>
      <p:sp>
        <p:nvSpPr>
          <p:cNvPr id="20481" name="Rectangle 1"/>
          <p:cNvSpPr>
            <a:spLocks noChangeArrowheads="1"/>
          </p:cNvSpPr>
          <p:nvPr/>
        </p:nvSpPr>
        <p:spPr bwMode="auto">
          <a:xfrm>
            <a:off x="152400" y="986135"/>
            <a:ext cx="8763000" cy="57554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sng" strike="noStrike" cap="none" normalizeH="0" baseline="0" dirty="0" smtClean="0">
                <a:ln>
                  <a:noFill/>
                </a:ln>
                <a:solidFill>
                  <a:schemeClr val="tx1"/>
                </a:solidFill>
                <a:effectLst/>
                <a:ea typeface="Courier New" pitchFamily="49" charset="0"/>
                <a:cs typeface="Arial" pitchFamily="34" charset="0"/>
              </a:rPr>
              <a:t>16.</a:t>
            </a:r>
            <a:r>
              <a:rPr kumimoji="0" lang="en-US" sz="2400" b="1" i="0" u="sng" strike="noStrike" cap="none" normalizeH="0" dirty="0" smtClean="0">
                <a:ln>
                  <a:noFill/>
                </a:ln>
                <a:solidFill>
                  <a:schemeClr val="tx1"/>
                </a:solidFill>
                <a:effectLst/>
                <a:ea typeface="Courier New" pitchFamily="49" charset="0"/>
                <a:cs typeface="Arial" pitchFamily="34" charset="0"/>
              </a:rPr>
              <a:t> </a:t>
            </a:r>
            <a:r>
              <a:rPr kumimoji="0" lang="en-US" sz="2400" b="1" i="0" u="sng" strike="noStrike" cap="none" normalizeH="0" baseline="0" dirty="0" smtClean="0">
                <a:ln>
                  <a:noFill/>
                </a:ln>
                <a:solidFill>
                  <a:schemeClr val="tx1"/>
                </a:solidFill>
                <a:effectLst/>
                <a:ea typeface="Courier New" pitchFamily="49" charset="0"/>
                <a:cs typeface="Arial" pitchFamily="34" charset="0"/>
              </a:rPr>
              <a:t>Chip Race:</a:t>
            </a:r>
            <a:r>
              <a:rPr lang="en-US" sz="2400" b="1" u="sng" dirty="0" smtClean="0">
                <a:ea typeface="Courier New" pitchFamily="49" charset="0"/>
                <a:cs typeface="Arial" pitchFamily="34" charset="0"/>
              </a:rPr>
              <a:t> </a:t>
            </a:r>
            <a:r>
              <a:rPr kumimoji="0" lang="en-US" sz="2400" b="0" i="0" u="none" strike="noStrike" cap="none" normalizeH="0" baseline="0" dirty="0" smtClean="0">
                <a:ln>
                  <a:noFill/>
                </a:ln>
                <a:solidFill>
                  <a:schemeClr val="tx1"/>
                </a:solidFill>
                <a:effectLst/>
                <a:ea typeface="Courier New" pitchFamily="49" charset="0"/>
                <a:cs typeface="Arial" pitchFamily="34" charset="0"/>
              </a:rPr>
              <a:t>When it is time to color-up chips, they will be raced off with a maximum of one chip going to any player. The chip race will always start in the No.1 seat. A player cannot be raced out of a tournament: a player who loses his or her remaining chip(s) in a chip race will be given one chip of the smallest denomination still in play. Players are encouraged to witness the chip race.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sng" strike="noStrike" cap="none" normalizeH="0" baseline="0" dirty="0" smtClean="0">
                <a:ln>
                  <a:noFill/>
                </a:ln>
                <a:solidFill>
                  <a:schemeClr val="tx1"/>
                </a:solidFill>
                <a:effectLst/>
                <a:ea typeface="Courier New" pitchFamily="49" charset="0"/>
                <a:cs typeface="Arial" pitchFamily="34" charset="0"/>
              </a:rPr>
              <a:t>17. Deck Changes:</a:t>
            </a:r>
            <a:r>
              <a:rPr lang="en-US" sz="2400" b="1" u="sng" dirty="0" smtClean="0">
                <a:ea typeface="Courier New" pitchFamily="49" charset="0"/>
                <a:cs typeface="Arial" pitchFamily="34" charset="0"/>
              </a:rPr>
              <a:t> </a:t>
            </a:r>
            <a:r>
              <a:rPr kumimoji="0" lang="en-US" sz="2400" b="0" i="0" u="none" strike="noStrike" cap="none" normalizeH="0" baseline="0" dirty="0" smtClean="0">
                <a:ln>
                  <a:noFill/>
                </a:ln>
                <a:solidFill>
                  <a:schemeClr val="tx1"/>
                </a:solidFill>
                <a:effectLst/>
                <a:ea typeface="Courier New" pitchFamily="49" charset="0"/>
                <a:cs typeface="Arial" pitchFamily="34" charset="0"/>
              </a:rPr>
              <a:t>Deck changes will be on the dealer push or level changes or as prescribed by the house. Players may not ask for deck changes.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sng" strike="noStrike" cap="none" normalizeH="0" baseline="0" dirty="0" smtClean="0">
                <a:ln>
                  <a:noFill/>
                </a:ln>
                <a:solidFill>
                  <a:schemeClr val="tx1"/>
                </a:solidFill>
                <a:effectLst/>
                <a:ea typeface="Courier New" pitchFamily="49" charset="0"/>
                <a:cs typeface="Arial" pitchFamily="34" charset="0"/>
              </a:rPr>
              <a:t>18. New Limits</a:t>
            </a:r>
            <a:r>
              <a:rPr lang="en-US" sz="2400" b="1" u="sng" dirty="0" smtClean="0">
                <a:ea typeface="Courier New" pitchFamily="49" charset="0"/>
                <a:cs typeface="Arial" pitchFamily="34" charset="0"/>
              </a:rPr>
              <a:t>: </a:t>
            </a:r>
            <a:r>
              <a:rPr kumimoji="0" lang="en-US" sz="2400" b="0" i="0" u="none" strike="noStrike" cap="none" normalizeH="0" baseline="0" dirty="0" smtClean="0">
                <a:ln>
                  <a:noFill/>
                </a:ln>
                <a:solidFill>
                  <a:schemeClr val="tx1"/>
                </a:solidFill>
                <a:effectLst/>
                <a:ea typeface="Courier New" pitchFamily="49" charset="0"/>
                <a:cs typeface="Arial" pitchFamily="34" charset="0"/>
              </a:rPr>
              <a:t>When time has elapsed in a round and a new level is announced by a member of the tournament staff, the new level applies to the next hand.  A hand begins with the first riffle.</a:t>
            </a:r>
            <a:r>
              <a:rPr kumimoji="0" lang="en-US" sz="2400" b="0" i="0" u="none" strike="noStrike" cap="none" normalizeH="0" baseline="0" dirty="0" smtClean="0">
                <a:ln>
                  <a:noFill/>
                </a:ln>
                <a:solidFill>
                  <a:srgbClr val="000000"/>
                </a:solidFill>
                <a:effectLst/>
                <a:ea typeface="Courier New" pitchFamily="49" charset="0"/>
                <a:cs typeface="Arial" pitchFamily="34" charset="0"/>
              </a:rPr>
              <a:t>  If an automatic shuffler is being used, the hand begins when the green button is pushed.</a:t>
            </a:r>
            <a:endParaRPr kumimoji="0" lang="en-US" sz="2400" b="0" i="0" u="none" strike="noStrike" cap="none" normalizeH="0" baseline="0" dirty="0" smtClean="0">
              <a:ln>
                <a:noFill/>
              </a:ln>
              <a:solidFill>
                <a:schemeClr val="tx1"/>
              </a:solidFill>
              <a:effectLst/>
              <a:cs typeface="Arial" pitchFamily="34" charset="0"/>
            </a:endParaRPr>
          </a:p>
        </p:txBody>
      </p:sp>
      <p:sp>
        <p:nvSpPr>
          <p:cNvPr id="7" name="Slide Number Placeholder 6"/>
          <p:cNvSpPr>
            <a:spLocks noGrp="1"/>
          </p:cNvSpPr>
          <p:nvPr>
            <p:ph type="sldNum" sz="quarter" idx="12"/>
          </p:nvPr>
        </p:nvSpPr>
        <p:spPr>
          <a:xfrm>
            <a:off x="6781800" y="6324600"/>
            <a:ext cx="2133600" cy="365125"/>
          </a:xfrm>
        </p:spPr>
        <p:txBody>
          <a:bodyPr/>
          <a:lstStyle/>
          <a:p>
            <a:fld id="{38C2A9BB-ED68-424E-8CF4-16C505E93EED}" type="slidenum">
              <a:rPr lang="en-US" sz="2000" b="1" smtClean="0">
                <a:solidFill>
                  <a:schemeClr val="tx1"/>
                </a:solidFill>
              </a:rPr>
              <a:pPr/>
              <a:t>14</a:t>
            </a:fld>
            <a:endParaRPr lang="en-US" sz="2000" b="1" dirty="0">
              <a:solidFill>
                <a:schemeClr val="tx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0" y="304800"/>
            <a:ext cx="6553200" cy="892552"/>
          </a:xfrm>
          <a:prstGeom prst="rect">
            <a:avLst/>
          </a:prstGeom>
          <a:noFill/>
        </p:spPr>
        <p:txBody>
          <a:bodyPr wrap="square" rtlCol="0">
            <a:spAutoFit/>
          </a:bodyPr>
          <a:lstStyle/>
          <a:p>
            <a:pPr algn="ctr"/>
            <a:r>
              <a:rPr lang="en-US" sz="3400" b="1" u="sng" dirty="0" smtClean="0"/>
              <a:t>GENERAL PROCEDURES (cont.)</a:t>
            </a:r>
          </a:p>
          <a:p>
            <a:pPr algn="ctr"/>
            <a:endParaRPr lang="en-US" b="1" u="sng" dirty="0" smtClean="0"/>
          </a:p>
        </p:txBody>
      </p:sp>
      <p:pic>
        <p:nvPicPr>
          <p:cNvPr id="3" name="Picture 2" descr="C:\Users\stewbish\Desktop\PokerTDALogo.jpg"/>
          <p:cNvPicPr>
            <a:picLocks noChangeAspect="1" noChangeArrowheads="1"/>
          </p:cNvPicPr>
          <p:nvPr/>
        </p:nvPicPr>
        <p:blipFill>
          <a:blip r:embed="rId2" cstate="print"/>
          <a:srcRect/>
          <a:stretch>
            <a:fillRect/>
          </a:stretch>
        </p:blipFill>
        <p:spPr bwMode="auto">
          <a:xfrm>
            <a:off x="1143000" y="228600"/>
            <a:ext cx="1051285" cy="914400"/>
          </a:xfrm>
          <a:prstGeom prst="rect">
            <a:avLst/>
          </a:prstGeom>
          <a:noFill/>
        </p:spPr>
      </p:pic>
      <p:sp>
        <p:nvSpPr>
          <p:cNvPr id="4" name="TextBox 3"/>
          <p:cNvSpPr txBox="1"/>
          <p:nvPr/>
        </p:nvSpPr>
        <p:spPr>
          <a:xfrm>
            <a:off x="152400" y="1164134"/>
            <a:ext cx="8839200" cy="5693866"/>
          </a:xfrm>
          <a:prstGeom prst="rect">
            <a:avLst/>
          </a:prstGeom>
          <a:noFill/>
        </p:spPr>
        <p:txBody>
          <a:bodyPr wrap="square" rtlCol="0">
            <a:spAutoFit/>
          </a:bodyPr>
          <a:lstStyle/>
          <a:p>
            <a:r>
              <a:rPr lang="en-US" sz="2600" b="1" u="sng" dirty="0" smtClean="0"/>
              <a:t>19. Re-buys:  </a:t>
            </a:r>
            <a:r>
              <a:rPr lang="en-US" sz="2600" dirty="0" smtClean="0"/>
              <a:t>A player may not miss a hand. If a player announces the intent to re-buy before a new hand, that player is playing chips behind and is obligated to make the re-buy.</a:t>
            </a:r>
          </a:p>
          <a:p>
            <a:r>
              <a:rPr lang="en-US" sz="2600" dirty="0" smtClean="0"/>
              <a:t> </a:t>
            </a:r>
          </a:p>
          <a:p>
            <a:r>
              <a:rPr lang="en-US" sz="2600" b="1" u="sng" dirty="0" smtClean="0"/>
              <a:t>20. Calling for a Clock:  </a:t>
            </a:r>
            <a:r>
              <a:rPr lang="en-US" sz="2600" dirty="0" smtClean="0"/>
              <a:t>Once a reasonable amount of time has passed and a clock is called for, a player will be given a maximum of 1 minute to make a decision. If action has not been taken before time expires, there will be a 10-second countdown. If a player has not acted by the time the countdown is over, the player's hand will be dead.</a:t>
            </a:r>
          </a:p>
          <a:p>
            <a:r>
              <a:rPr lang="en-US" sz="2600" dirty="0" smtClean="0"/>
              <a:t> </a:t>
            </a:r>
          </a:p>
          <a:p>
            <a:r>
              <a:rPr lang="en-US" sz="2600" b="1" u="sng" dirty="0" smtClean="0"/>
              <a:t>21. Rabbit Hunting: </a:t>
            </a:r>
            <a:r>
              <a:rPr lang="en-US" sz="2600" dirty="0" smtClean="0"/>
              <a:t>No rabbit hunting is allowed. Rabbit hunting is revealing any of the cards “that would have come” if the hand had not ended.</a:t>
            </a:r>
          </a:p>
        </p:txBody>
      </p:sp>
      <p:sp>
        <p:nvSpPr>
          <p:cNvPr id="7" name="Slide Number Placeholder 6"/>
          <p:cNvSpPr>
            <a:spLocks noGrp="1"/>
          </p:cNvSpPr>
          <p:nvPr>
            <p:ph type="sldNum" sz="quarter" idx="12"/>
          </p:nvPr>
        </p:nvSpPr>
        <p:spPr/>
        <p:txBody>
          <a:bodyPr/>
          <a:lstStyle/>
          <a:p>
            <a:fld id="{38C2A9BB-ED68-424E-8CF4-16C505E93EED}" type="slidenum">
              <a:rPr lang="en-US" sz="2000" b="1" smtClean="0">
                <a:solidFill>
                  <a:schemeClr val="tx1"/>
                </a:solidFill>
              </a:rPr>
              <a:pPr/>
              <a:t>15</a:t>
            </a:fld>
            <a:endParaRPr lang="en-US" sz="2000" b="1" dirty="0">
              <a:solidFill>
                <a:schemeClr val="tx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43200" y="533400"/>
            <a:ext cx="5181600" cy="1415772"/>
          </a:xfrm>
          <a:prstGeom prst="rect">
            <a:avLst/>
          </a:prstGeom>
          <a:noFill/>
        </p:spPr>
        <p:txBody>
          <a:bodyPr wrap="square" rtlCol="0">
            <a:spAutoFit/>
          </a:bodyPr>
          <a:lstStyle/>
          <a:p>
            <a:pPr algn="ctr"/>
            <a:r>
              <a:rPr lang="en-US" sz="3400" b="1" u="sng" dirty="0" smtClean="0"/>
              <a:t>PLAYER PRESENT &amp; </a:t>
            </a:r>
          </a:p>
          <a:p>
            <a:pPr algn="ctr"/>
            <a:r>
              <a:rPr lang="en-US" sz="3400" b="1" u="sng" dirty="0" smtClean="0"/>
              <a:t>ELIGIBLE FOR A HAND</a:t>
            </a:r>
          </a:p>
          <a:p>
            <a:pPr algn="ctr"/>
            <a:endParaRPr lang="en-US" b="1" u="sng" dirty="0" smtClean="0"/>
          </a:p>
        </p:txBody>
      </p:sp>
      <p:pic>
        <p:nvPicPr>
          <p:cNvPr id="3" name="Picture 2" descr="C:\Users\stewbish\Desktop\PokerTDALogo.jpg"/>
          <p:cNvPicPr>
            <a:picLocks noChangeAspect="1" noChangeArrowheads="1"/>
          </p:cNvPicPr>
          <p:nvPr/>
        </p:nvPicPr>
        <p:blipFill>
          <a:blip r:embed="rId2" cstate="print"/>
          <a:srcRect/>
          <a:stretch>
            <a:fillRect/>
          </a:stretch>
        </p:blipFill>
        <p:spPr bwMode="auto">
          <a:xfrm>
            <a:off x="1600200" y="533400"/>
            <a:ext cx="1447800" cy="1259285"/>
          </a:xfrm>
          <a:prstGeom prst="rect">
            <a:avLst/>
          </a:prstGeom>
          <a:noFill/>
        </p:spPr>
      </p:pic>
      <p:sp>
        <p:nvSpPr>
          <p:cNvPr id="4" name="TextBox 3"/>
          <p:cNvSpPr txBox="1"/>
          <p:nvPr/>
        </p:nvSpPr>
        <p:spPr>
          <a:xfrm>
            <a:off x="609600" y="2286000"/>
            <a:ext cx="7848600" cy="3108543"/>
          </a:xfrm>
          <a:prstGeom prst="rect">
            <a:avLst/>
          </a:prstGeom>
          <a:noFill/>
        </p:spPr>
        <p:txBody>
          <a:bodyPr wrap="square" rtlCol="0">
            <a:spAutoFit/>
          </a:bodyPr>
          <a:lstStyle/>
          <a:p>
            <a:r>
              <a:rPr lang="en-US" sz="2800" b="1" u="sng" dirty="0" smtClean="0"/>
              <a:t>22. At Your Seat: </a:t>
            </a:r>
            <a:r>
              <a:rPr lang="en-US" sz="2800" dirty="0" smtClean="0"/>
              <a:t>A player must be at his or her seat by the time all players have been dealt complete initial hands in order to have a live hand. A player must be at his/her seat to call time.</a:t>
            </a:r>
          </a:p>
          <a:p>
            <a:r>
              <a:rPr lang="en-US" sz="2800" dirty="0" smtClean="0"/>
              <a:t> </a:t>
            </a:r>
          </a:p>
          <a:p>
            <a:r>
              <a:rPr lang="en-US" sz="2800" b="1" u="sng" dirty="0" smtClean="0"/>
              <a:t>23. Action Pending: </a:t>
            </a:r>
            <a:r>
              <a:rPr lang="en-US" sz="2800" dirty="0" smtClean="0"/>
              <a:t>A player must remain at the table if he has a live hand.</a:t>
            </a:r>
            <a:endParaRPr lang="en-US" sz="2800" dirty="0"/>
          </a:p>
        </p:txBody>
      </p:sp>
      <p:sp>
        <p:nvSpPr>
          <p:cNvPr id="7" name="Slide Number Placeholder 6"/>
          <p:cNvSpPr>
            <a:spLocks noGrp="1"/>
          </p:cNvSpPr>
          <p:nvPr>
            <p:ph type="sldNum" sz="quarter" idx="12"/>
          </p:nvPr>
        </p:nvSpPr>
        <p:spPr/>
        <p:txBody>
          <a:bodyPr/>
          <a:lstStyle/>
          <a:p>
            <a:fld id="{38C2A9BB-ED68-424E-8CF4-16C505E93EED}" type="slidenum">
              <a:rPr lang="en-US" sz="2000" b="1" smtClean="0">
                <a:solidFill>
                  <a:schemeClr val="tx1"/>
                </a:solidFill>
              </a:rPr>
              <a:pPr/>
              <a:t>16</a:t>
            </a:fld>
            <a:endParaRPr lang="en-US" sz="2000" b="1" dirty="0">
              <a:solidFill>
                <a:schemeClr val="tx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6600" y="609600"/>
            <a:ext cx="4267200" cy="984885"/>
          </a:xfrm>
          <a:prstGeom prst="rect">
            <a:avLst/>
          </a:prstGeom>
          <a:noFill/>
        </p:spPr>
        <p:txBody>
          <a:bodyPr wrap="square" rtlCol="0">
            <a:spAutoFit/>
          </a:bodyPr>
          <a:lstStyle/>
          <a:p>
            <a:pPr algn="ctr"/>
            <a:r>
              <a:rPr lang="en-US" sz="4000" b="1" u="sng" dirty="0" smtClean="0"/>
              <a:t>BUTTON &amp; BLINDS</a:t>
            </a:r>
          </a:p>
          <a:p>
            <a:pPr algn="ctr"/>
            <a:endParaRPr lang="en-US" b="1" u="sng" dirty="0" smtClean="0"/>
          </a:p>
        </p:txBody>
      </p:sp>
      <p:pic>
        <p:nvPicPr>
          <p:cNvPr id="3" name="Picture 2" descr="C:\Users\stewbish\Desktop\PokerTDALogo.jpg"/>
          <p:cNvPicPr>
            <a:picLocks noChangeAspect="1" noChangeArrowheads="1"/>
          </p:cNvPicPr>
          <p:nvPr/>
        </p:nvPicPr>
        <p:blipFill>
          <a:blip r:embed="rId2" cstate="print"/>
          <a:srcRect/>
          <a:stretch>
            <a:fillRect/>
          </a:stretch>
        </p:blipFill>
        <p:spPr bwMode="auto">
          <a:xfrm>
            <a:off x="1447800" y="457200"/>
            <a:ext cx="1489778" cy="1295797"/>
          </a:xfrm>
          <a:prstGeom prst="rect">
            <a:avLst/>
          </a:prstGeom>
          <a:noFill/>
        </p:spPr>
      </p:pic>
      <p:sp>
        <p:nvSpPr>
          <p:cNvPr id="4" name="TextBox 3"/>
          <p:cNvSpPr txBox="1"/>
          <p:nvPr/>
        </p:nvSpPr>
        <p:spPr>
          <a:xfrm>
            <a:off x="152400" y="1981200"/>
            <a:ext cx="8763000" cy="3970318"/>
          </a:xfrm>
          <a:prstGeom prst="rect">
            <a:avLst/>
          </a:prstGeom>
          <a:noFill/>
        </p:spPr>
        <p:txBody>
          <a:bodyPr wrap="square" rtlCol="0">
            <a:spAutoFit/>
          </a:bodyPr>
          <a:lstStyle/>
          <a:p>
            <a:r>
              <a:rPr lang="en-US" sz="2800" b="1" u="sng" dirty="0" smtClean="0"/>
              <a:t>24. Dead Button: </a:t>
            </a:r>
            <a:r>
              <a:rPr lang="en-US" sz="2800" dirty="0" smtClean="0"/>
              <a:t>Tournament play will use a dead button.</a:t>
            </a:r>
          </a:p>
          <a:p>
            <a:r>
              <a:rPr lang="en-US" sz="2800" dirty="0" smtClean="0"/>
              <a:t> </a:t>
            </a:r>
          </a:p>
          <a:p>
            <a:r>
              <a:rPr lang="en-US" sz="2800" b="1" u="sng" dirty="0" smtClean="0"/>
              <a:t>25. Dodging Blinds: </a:t>
            </a:r>
            <a:r>
              <a:rPr lang="en-US" sz="2800" dirty="0" smtClean="0"/>
              <a:t>A player who intentionally dodges any blind when moving from a broken table will incur a penalty.</a:t>
            </a:r>
          </a:p>
          <a:p>
            <a:r>
              <a:rPr lang="en-US" sz="2800" dirty="0" smtClean="0"/>
              <a:t> </a:t>
            </a:r>
          </a:p>
          <a:p>
            <a:r>
              <a:rPr lang="en-US" sz="2800" b="1" u="sng" dirty="0" smtClean="0"/>
              <a:t>26. Button in Heads-up:</a:t>
            </a:r>
            <a:r>
              <a:rPr lang="en-US" sz="2800" dirty="0" smtClean="0"/>
              <a:t> In heads-up play, the small blind is on the button and acts first. When beginning heads-up play, the button may need to be adjusted to ensure no player takes the big blind twice in a row.</a:t>
            </a:r>
          </a:p>
        </p:txBody>
      </p:sp>
      <p:sp>
        <p:nvSpPr>
          <p:cNvPr id="7" name="Slide Number Placeholder 6"/>
          <p:cNvSpPr>
            <a:spLocks noGrp="1"/>
          </p:cNvSpPr>
          <p:nvPr>
            <p:ph type="sldNum" sz="quarter" idx="12"/>
          </p:nvPr>
        </p:nvSpPr>
        <p:spPr>
          <a:xfrm>
            <a:off x="6553200" y="6248400"/>
            <a:ext cx="2133600" cy="365125"/>
          </a:xfrm>
        </p:spPr>
        <p:txBody>
          <a:bodyPr/>
          <a:lstStyle/>
          <a:p>
            <a:fld id="{38C2A9BB-ED68-424E-8CF4-16C505E93EED}" type="slidenum">
              <a:rPr lang="en-US" sz="2000" b="1" smtClean="0">
                <a:solidFill>
                  <a:schemeClr val="tx1"/>
                </a:solidFill>
              </a:rPr>
              <a:pPr/>
              <a:t>17</a:t>
            </a:fld>
            <a:endParaRPr lang="en-US" sz="2000" b="1" dirty="0">
              <a:solidFill>
                <a:schemeClr val="tx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29000" y="533400"/>
            <a:ext cx="4495800" cy="984885"/>
          </a:xfrm>
          <a:prstGeom prst="rect">
            <a:avLst/>
          </a:prstGeom>
          <a:noFill/>
        </p:spPr>
        <p:txBody>
          <a:bodyPr wrap="square" rtlCol="0">
            <a:spAutoFit/>
          </a:bodyPr>
          <a:lstStyle/>
          <a:p>
            <a:pPr algn="ctr"/>
            <a:r>
              <a:rPr lang="en-US" sz="4000" b="1" u="sng" dirty="0" smtClean="0"/>
              <a:t>DEALING RULES</a:t>
            </a:r>
          </a:p>
          <a:p>
            <a:pPr algn="ctr"/>
            <a:endParaRPr lang="en-US" b="1" u="sng" dirty="0" smtClean="0"/>
          </a:p>
        </p:txBody>
      </p:sp>
      <p:pic>
        <p:nvPicPr>
          <p:cNvPr id="3" name="Picture 2" descr="C:\Users\stewbish\Desktop\PokerTDALogo.jpg"/>
          <p:cNvPicPr>
            <a:picLocks noChangeAspect="1" noChangeArrowheads="1"/>
          </p:cNvPicPr>
          <p:nvPr/>
        </p:nvPicPr>
        <p:blipFill>
          <a:blip r:embed="rId2" cstate="print"/>
          <a:srcRect/>
          <a:stretch>
            <a:fillRect/>
          </a:stretch>
        </p:blipFill>
        <p:spPr bwMode="auto">
          <a:xfrm>
            <a:off x="1524000" y="304800"/>
            <a:ext cx="1600200" cy="1391841"/>
          </a:xfrm>
          <a:prstGeom prst="rect">
            <a:avLst/>
          </a:prstGeom>
          <a:noFill/>
        </p:spPr>
      </p:pic>
      <p:sp>
        <p:nvSpPr>
          <p:cNvPr id="17409" name="Rectangle 1"/>
          <p:cNvSpPr>
            <a:spLocks noChangeArrowheads="1"/>
          </p:cNvSpPr>
          <p:nvPr/>
        </p:nvSpPr>
        <p:spPr bwMode="auto">
          <a:xfrm>
            <a:off x="381000" y="1932057"/>
            <a:ext cx="8305800" cy="44935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600" b="1" i="0" u="sng" strike="noStrike" cap="none" normalizeH="0" baseline="0" dirty="0" smtClean="0">
                <a:ln>
                  <a:noFill/>
                </a:ln>
                <a:solidFill>
                  <a:schemeClr val="tx1"/>
                </a:solidFill>
                <a:effectLst/>
                <a:ea typeface="Courier New" pitchFamily="49" charset="0"/>
                <a:cs typeface="Arial" pitchFamily="34" charset="0"/>
              </a:rPr>
              <a:t>27. Misdeals</a:t>
            </a:r>
            <a:r>
              <a:rPr lang="en-US" sz="2600" b="1" u="sng" dirty="0" smtClean="0">
                <a:ea typeface="Courier New" pitchFamily="49" charset="0"/>
                <a:cs typeface="Arial" pitchFamily="34" charset="0"/>
              </a:rPr>
              <a:t>: </a:t>
            </a:r>
            <a:r>
              <a:rPr kumimoji="0" lang="en-US" sz="2600" b="0" i="0" u="none" strike="noStrike" cap="none" normalizeH="0" baseline="0" dirty="0" smtClean="0">
                <a:ln>
                  <a:noFill/>
                </a:ln>
                <a:solidFill>
                  <a:srgbClr val="000000"/>
                </a:solidFill>
                <a:effectLst/>
                <a:ea typeface="Courier New" pitchFamily="49" charset="0"/>
                <a:cs typeface="Arial" pitchFamily="34" charset="0"/>
              </a:rPr>
              <a:t>In stud-type games, if any of the player's two down cards are exposed due to dealer error it is a misdeal. In flop games, exposure of one of the first two cards dealt is a misdeal. Players may be dealt two consecutive cards on the button.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6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600" b="1" i="0" u="sng" strike="noStrike" cap="none" normalizeH="0" baseline="0" dirty="0" smtClean="0">
                <a:ln>
                  <a:noFill/>
                </a:ln>
                <a:solidFill>
                  <a:srgbClr val="000000"/>
                </a:solidFill>
                <a:effectLst/>
                <a:ea typeface="Courier New" pitchFamily="49" charset="0"/>
                <a:cs typeface="Arial" pitchFamily="34" charset="0"/>
              </a:rPr>
              <a:t>28.</a:t>
            </a:r>
            <a:r>
              <a:rPr kumimoji="0" lang="en-US" sz="2600" b="1" i="0" u="sng" strike="noStrike" cap="none" normalizeH="0" dirty="0" smtClean="0">
                <a:ln>
                  <a:noFill/>
                </a:ln>
                <a:solidFill>
                  <a:srgbClr val="000000"/>
                </a:solidFill>
                <a:effectLst/>
                <a:ea typeface="Courier New" pitchFamily="49" charset="0"/>
                <a:cs typeface="Arial" pitchFamily="34" charset="0"/>
              </a:rPr>
              <a:t> </a:t>
            </a:r>
            <a:r>
              <a:rPr kumimoji="0" lang="en-US" sz="2600" b="1" i="0" u="sng" strike="noStrike" cap="none" normalizeH="0" baseline="0" dirty="0" smtClean="0">
                <a:ln>
                  <a:noFill/>
                </a:ln>
                <a:solidFill>
                  <a:srgbClr val="000000"/>
                </a:solidFill>
                <a:effectLst/>
                <a:ea typeface="Courier New" pitchFamily="49" charset="0"/>
                <a:cs typeface="Arial" pitchFamily="34" charset="0"/>
              </a:rPr>
              <a:t>Four-Card Flop</a:t>
            </a:r>
            <a:r>
              <a:rPr lang="en-US" sz="2600" b="1" u="sng" dirty="0" smtClean="0">
                <a:cs typeface="Arial" pitchFamily="34" charset="0"/>
              </a:rPr>
              <a:t>: </a:t>
            </a:r>
            <a:r>
              <a:rPr kumimoji="0" lang="en-US" sz="2600" b="0" i="0" u="none" strike="noStrike" cap="none" normalizeH="0" baseline="0" dirty="0" smtClean="0">
                <a:ln>
                  <a:noFill/>
                </a:ln>
                <a:solidFill>
                  <a:srgbClr val="000000"/>
                </a:solidFill>
                <a:effectLst/>
                <a:ea typeface="Courier New" pitchFamily="49" charset="0"/>
                <a:cs typeface="Arial" pitchFamily="34" charset="0"/>
              </a:rPr>
              <a:t>If the flop contains four (rather than three) cards,</a:t>
            </a:r>
            <a:r>
              <a:rPr kumimoji="0" lang="en-US" sz="2600" b="0" i="0" u="none" strike="noStrike" cap="none" normalizeH="0" baseline="0" dirty="0" smtClean="0">
                <a:ln>
                  <a:noFill/>
                </a:ln>
                <a:solidFill>
                  <a:srgbClr val="800000"/>
                </a:solidFill>
                <a:effectLst/>
                <a:ea typeface="Courier New" pitchFamily="49" charset="0"/>
                <a:cs typeface="Arial" pitchFamily="34" charset="0"/>
              </a:rPr>
              <a:t> </a:t>
            </a:r>
            <a:r>
              <a:rPr kumimoji="0" lang="en-US" sz="2600" b="0" i="0" u="none" strike="noStrike" cap="none" normalizeH="0" baseline="0" dirty="0" smtClean="0">
                <a:ln>
                  <a:noFill/>
                </a:ln>
                <a:solidFill>
                  <a:srgbClr val="000000"/>
                </a:solidFill>
                <a:effectLst/>
                <a:ea typeface="Courier New" pitchFamily="49" charset="0"/>
                <a:cs typeface="Arial" pitchFamily="34" charset="0"/>
              </a:rPr>
              <a:t>whether exposed or not, the dealer shall scramble the 4 cards face down.</a:t>
            </a:r>
            <a:r>
              <a:rPr kumimoji="0" lang="en-US" sz="2600" b="0" i="0" u="none" strike="noStrike" cap="none" normalizeH="0" dirty="0" smtClean="0">
                <a:ln>
                  <a:noFill/>
                </a:ln>
                <a:solidFill>
                  <a:srgbClr val="000000"/>
                </a:solidFill>
                <a:effectLst/>
                <a:ea typeface="Courier New" pitchFamily="49" charset="0"/>
                <a:cs typeface="Arial" pitchFamily="34" charset="0"/>
              </a:rPr>
              <a:t> </a:t>
            </a:r>
            <a:r>
              <a:rPr kumimoji="0" lang="en-US" sz="2600" b="0" i="0" u="none" strike="noStrike" cap="none" normalizeH="0" baseline="0" dirty="0" smtClean="0">
                <a:ln>
                  <a:noFill/>
                </a:ln>
                <a:solidFill>
                  <a:srgbClr val="000000"/>
                </a:solidFill>
                <a:effectLst/>
                <a:ea typeface="Courier New" pitchFamily="49" charset="0"/>
                <a:cs typeface="Arial" pitchFamily="34" charset="0"/>
              </a:rPr>
              <a:t>A floorperson will be called to randomly select one card to be used as the next burn card and the remaining three cards will become the flop.</a:t>
            </a:r>
            <a:endParaRPr kumimoji="0" lang="en-US" sz="2600" b="0" i="0" u="none" strike="noStrike" cap="none" normalizeH="0" baseline="0" dirty="0" smtClean="0">
              <a:ln>
                <a:noFill/>
              </a:ln>
              <a:solidFill>
                <a:schemeClr val="tx1"/>
              </a:solidFill>
              <a:effectLst/>
              <a:cs typeface="Arial" pitchFamily="34" charset="0"/>
            </a:endParaRPr>
          </a:p>
        </p:txBody>
      </p:sp>
      <p:sp>
        <p:nvSpPr>
          <p:cNvPr id="7" name="Slide Number Placeholder 6"/>
          <p:cNvSpPr>
            <a:spLocks noGrp="1"/>
          </p:cNvSpPr>
          <p:nvPr>
            <p:ph type="sldNum" sz="quarter" idx="12"/>
          </p:nvPr>
        </p:nvSpPr>
        <p:spPr/>
        <p:txBody>
          <a:bodyPr/>
          <a:lstStyle/>
          <a:p>
            <a:fld id="{38C2A9BB-ED68-424E-8CF4-16C505E93EED}" type="slidenum">
              <a:rPr lang="en-US" sz="2000" b="1" smtClean="0">
                <a:solidFill>
                  <a:schemeClr val="tx1"/>
                </a:solidFill>
              </a:rPr>
              <a:pPr/>
              <a:t>18</a:t>
            </a:fld>
            <a:endParaRPr lang="en-US" sz="2000" b="1" dirty="0">
              <a:solidFill>
                <a:schemeClr val="tx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57600" y="228600"/>
            <a:ext cx="3429000" cy="984885"/>
          </a:xfrm>
          <a:prstGeom prst="rect">
            <a:avLst/>
          </a:prstGeom>
          <a:noFill/>
        </p:spPr>
        <p:txBody>
          <a:bodyPr wrap="square" rtlCol="0">
            <a:spAutoFit/>
          </a:bodyPr>
          <a:lstStyle/>
          <a:p>
            <a:pPr algn="ctr"/>
            <a:r>
              <a:rPr lang="en-US" sz="4000" b="1" u="sng" dirty="0" smtClean="0"/>
              <a:t>BETS &amp; RAISES</a:t>
            </a:r>
          </a:p>
          <a:p>
            <a:pPr algn="ctr"/>
            <a:endParaRPr lang="en-US" b="1" u="sng" dirty="0" smtClean="0"/>
          </a:p>
        </p:txBody>
      </p:sp>
      <p:pic>
        <p:nvPicPr>
          <p:cNvPr id="3" name="Picture 2" descr="C:\Users\stewbish\Desktop\PokerTDALogo.jpg"/>
          <p:cNvPicPr>
            <a:picLocks noChangeAspect="1" noChangeArrowheads="1"/>
          </p:cNvPicPr>
          <p:nvPr/>
        </p:nvPicPr>
        <p:blipFill>
          <a:blip r:embed="rId2" cstate="print"/>
          <a:srcRect/>
          <a:stretch>
            <a:fillRect/>
          </a:stretch>
        </p:blipFill>
        <p:spPr bwMode="auto">
          <a:xfrm>
            <a:off x="2133601" y="228601"/>
            <a:ext cx="990600" cy="861615"/>
          </a:xfrm>
          <a:prstGeom prst="rect">
            <a:avLst/>
          </a:prstGeom>
          <a:noFill/>
        </p:spPr>
      </p:pic>
      <p:sp>
        <p:nvSpPr>
          <p:cNvPr id="4" name="TextBox 3"/>
          <p:cNvSpPr txBox="1"/>
          <p:nvPr/>
        </p:nvSpPr>
        <p:spPr>
          <a:xfrm>
            <a:off x="0" y="1143000"/>
            <a:ext cx="9144000" cy="5586145"/>
          </a:xfrm>
          <a:prstGeom prst="rect">
            <a:avLst/>
          </a:prstGeom>
          <a:noFill/>
        </p:spPr>
        <p:txBody>
          <a:bodyPr wrap="square" rtlCol="0">
            <a:spAutoFit/>
          </a:bodyPr>
          <a:lstStyle/>
          <a:p>
            <a:r>
              <a:rPr lang="en-US" sz="2100" b="1" u="sng" dirty="0" smtClean="0"/>
              <a:t>29. Verbal Declarations/ Acting in Turn:</a:t>
            </a:r>
            <a:r>
              <a:rPr lang="en-US" sz="2100" dirty="0" smtClean="0"/>
              <a:t> Verbal declarations in turn are binding. Players are required to act in turn. Action out of turn is binding if the action to the player has not changed. A check, call or fold is not considered action changing.</a:t>
            </a:r>
          </a:p>
          <a:p>
            <a:r>
              <a:rPr lang="en-US" sz="2100" dirty="0" smtClean="0"/>
              <a:t> </a:t>
            </a:r>
          </a:p>
          <a:p>
            <a:r>
              <a:rPr lang="en-US" sz="2100" b="1" u="sng" dirty="0" smtClean="0"/>
              <a:t>30. Methods of Raising:  </a:t>
            </a:r>
            <a:r>
              <a:rPr lang="en-US" sz="2100" dirty="0" smtClean="0"/>
              <a:t>In no-limit or pot-limit, a raise must be made by (1) placing the full amount in the pot in one motion; or (2) verbally declaring the full amount prior to the initial placement of chips into the pot; or (3) verbally declaring “raise” prior to the placement of the amount to call into the pot and then completing the action with one additional motion. It is the player's responsibility to make his intentions clear.</a:t>
            </a:r>
          </a:p>
          <a:p>
            <a:r>
              <a:rPr lang="en-US" sz="2100" dirty="0" smtClean="0"/>
              <a:t> </a:t>
            </a:r>
          </a:p>
          <a:p>
            <a:r>
              <a:rPr lang="en-US" sz="2100" b="1" u="sng" dirty="0" smtClean="0"/>
              <a:t>31. Raises:  </a:t>
            </a:r>
            <a:r>
              <a:rPr lang="en-US" sz="2100" dirty="0" smtClean="0"/>
              <a:t>A raise must be at least the size of the largest previous bet or raise of the current betting round.  If a player puts in a raise of 50% or more of the previous bet but less than the minimum raise, he or she must make a full raise. The raise will be exactly the minimum raise allowed (see exception for multiple same-denomination chips Rule 33). In no-limit and pot limit, an all-in wager of less than a full raise does not reopen the betting to a player who has already acted.</a:t>
            </a:r>
          </a:p>
        </p:txBody>
      </p:sp>
      <p:sp>
        <p:nvSpPr>
          <p:cNvPr id="7" name="Slide Number Placeholder 6"/>
          <p:cNvSpPr>
            <a:spLocks noGrp="1"/>
          </p:cNvSpPr>
          <p:nvPr>
            <p:ph type="sldNum" sz="quarter" idx="12"/>
          </p:nvPr>
        </p:nvSpPr>
        <p:spPr>
          <a:xfrm>
            <a:off x="7010400" y="6324600"/>
            <a:ext cx="2133600" cy="365125"/>
          </a:xfrm>
        </p:spPr>
        <p:txBody>
          <a:bodyPr/>
          <a:lstStyle/>
          <a:p>
            <a:fld id="{38C2A9BB-ED68-424E-8CF4-16C505E93EED}" type="slidenum">
              <a:rPr lang="en-US" sz="2000" b="1" smtClean="0">
                <a:solidFill>
                  <a:schemeClr val="tx1"/>
                </a:solidFill>
              </a:rPr>
              <a:pPr/>
              <a:t>19</a:t>
            </a:fld>
            <a:endParaRPr lang="en-US" sz="2000" b="1" dirty="0">
              <a:solidFill>
                <a:schemeClr val="tx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6600" y="381000"/>
            <a:ext cx="5410200" cy="984885"/>
          </a:xfrm>
          <a:prstGeom prst="rect">
            <a:avLst/>
          </a:prstGeom>
          <a:noFill/>
        </p:spPr>
        <p:txBody>
          <a:bodyPr wrap="square" rtlCol="0">
            <a:spAutoFit/>
          </a:bodyPr>
          <a:lstStyle/>
          <a:p>
            <a:pPr algn="ctr"/>
            <a:r>
              <a:rPr lang="en-US" sz="4000" b="1" u="sng" dirty="0" smtClean="0"/>
              <a:t>BETS &amp; RAISES (cont.)</a:t>
            </a:r>
          </a:p>
          <a:p>
            <a:pPr algn="ctr"/>
            <a:endParaRPr lang="en-US" b="1" u="sng" dirty="0" smtClean="0"/>
          </a:p>
        </p:txBody>
      </p:sp>
      <p:pic>
        <p:nvPicPr>
          <p:cNvPr id="3" name="Picture 2" descr="C:\Users\stewbish\Desktop\PokerTDALogo.jpg"/>
          <p:cNvPicPr>
            <a:picLocks noChangeAspect="1" noChangeArrowheads="1"/>
          </p:cNvPicPr>
          <p:nvPr/>
        </p:nvPicPr>
        <p:blipFill>
          <a:blip r:embed="rId2" cstate="print"/>
          <a:srcRect/>
          <a:stretch>
            <a:fillRect/>
          </a:stretch>
        </p:blipFill>
        <p:spPr bwMode="auto">
          <a:xfrm>
            <a:off x="1600200" y="304800"/>
            <a:ext cx="1219200" cy="1060451"/>
          </a:xfrm>
          <a:prstGeom prst="rect">
            <a:avLst/>
          </a:prstGeom>
          <a:noFill/>
        </p:spPr>
      </p:pic>
      <p:sp>
        <p:nvSpPr>
          <p:cNvPr id="4" name="TextBox 3"/>
          <p:cNvSpPr txBox="1"/>
          <p:nvPr/>
        </p:nvSpPr>
        <p:spPr>
          <a:xfrm>
            <a:off x="152400" y="1524000"/>
            <a:ext cx="8839200" cy="5047536"/>
          </a:xfrm>
          <a:prstGeom prst="rect">
            <a:avLst/>
          </a:prstGeom>
          <a:noFill/>
        </p:spPr>
        <p:txBody>
          <a:bodyPr wrap="square" rtlCol="0">
            <a:spAutoFit/>
          </a:bodyPr>
          <a:lstStyle/>
          <a:p>
            <a:r>
              <a:rPr lang="en-US" sz="2300" b="1" u="sng" dirty="0" smtClean="0"/>
              <a:t>32. Oversized Chip: </a:t>
            </a:r>
            <a:r>
              <a:rPr lang="en-US" sz="2300" dirty="0" smtClean="0"/>
              <a:t>Anytime when facing a bet (or blind), placing a single oversized chip in the pot is a call if a raise is not first verbally declared. To raise with a single oversized chip, a declaration must be made before the chip hits the table surface. If a raise is declared (but not an amount), the raise is the maximum allowable for that chip. When not facing a bet, placing an oversized chip in the pot without declaration is a bet of the maximum allowable for the chip.</a:t>
            </a:r>
          </a:p>
          <a:p>
            <a:r>
              <a:rPr lang="en-US" sz="2300" dirty="0" smtClean="0"/>
              <a:t> </a:t>
            </a:r>
          </a:p>
          <a:p>
            <a:r>
              <a:rPr lang="en-US" sz="2300" b="1" u="sng" dirty="0" smtClean="0"/>
              <a:t>33. Multiple Chips:</a:t>
            </a:r>
            <a:r>
              <a:rPr lang="en-US" sz="2300" dirty="0" smtClean="0"/>
              <a:t> When facing a bet, unless a raise is first declared, multiple same-denomination chips is a call if removing one chip leaves less than the call amount. Example of a call: preflop, blinds 200-400: A makes it 1200 (an 800 raise), B puts out two 1000 chips without declaring raise. Placing chips of mixed denominations in the pot is governed by the 50% standard in Rule 31.</a:t>
            </a:r>
          </a:p>
        </p:txBody>
      </p:sp>
      <p:sp>
        <p:nvSpPr>
          <p:cNvPr id="7" name="Slide Number Placeholder 6"/>
          <p:cNvSpPr>
            <a:spLocks noGrp="1"/>
          </p:cNvSpPr>
          <p:nvPr>
            <p:ph type="sldNum" sz="quarter" idx="12"/>
          </p:nvPr>
        </p:nvSpPr>
        <p:spPr>
          <a:xfrm>
            <a:off x="6553200" y="6248400"/>
            <a:ext cx="2133600" cy="365125"/>
          </a:xfrm>
        </p:spPr>
        <p:txBody>
          <a:bodyPr/>
          <a:lstStyle/>
          <a:p>
            <a:fld id="{38C2A9BB-ED68-424E-8CF4-16C505E93EED}" type="slidenum">
              <a:rPr lang="en-US" sz="2000" b="1" smtClean="0">
                <a:solidFill>
                  <a:schemeClr val="tx1"/>
                </a:solidFill>
              </a:rPr>
              <a:pPr/>
              <a:t>20</a:t>
            </a:fld>
            <a:endParaRPr lang="en-US" sz="2000" b="1" dirty="0">
              <a:solidFill>
                <a:schemeClr val="tx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24200" y="533400"/>
            <a:ext cx="4953000" cy="923330"/>
          </a:xfrm>
          <a:prstGeom prst="rect">
            <a:avLst/>
          </a:prstGeom>
          <a:noFill/>
        </p:spPr>
        <p:txBody>
          <a:bodyPr wrap="square" rtlCol="0">
            <a:spAutoFit/>
          </a:bodyPr>
          <a:lstStyle/>
          <a:p>
            <a:pPr algn="ctr"/>
            <a:r>
              <a:rPr lang="en-US" sz="3600" b="1" u="sng" dirty="0" smtClean="0"/>
              <a:t>BETS &amp; RAISES (cont.)</a:t>
            </a:r>
          </a:p>
          <a:p>
            <a:pPr algn="ctr"/>
            <a:endParaRPr lang="en-US" b="1" u="sng" dirty="0" smtClean="0"/>
          </a:p>
        </p:txBody>
      </p:sp>
      <p:pic>
        <p:nvPicPr>
          <p:cNvPr id="3" name="Picture 2" descr="C:\Users\stewbish\Desktop\PokerTDALogo.jpg"/>
          <p:cNvPicPr>
            <a:picLocks noChangeAspect="1" noChangeArrowheads="1"/>
          </p:cNvPicPr>
          <p:nvPr/>
        </p:nvPicPr>
        <p:blipFill>
          <a:blip r:embed="rId2" cstate="print"/>
          <a:srcRect/>
          <a:stretch>
            <a:fillRect/>
          </a:stretch>
        </p:blipFill>
        <p:spPr bwMode="auto">
          <a:xfrm>
            <a:off x="1219200" y="381000"/>
            <a:ext cx="1524000" cy="1325563"/>
          </a:xfrm>
          <a:prstGeom prst="rect">
            <a:avLst/>
          </a:prstGeom>
          <a:noFill/>
        </p:spPr>
      </p:pic>
      <p:sp>
        <p:nvSpPr>
          <p:cNvPr id="4" name="TextBox 3"/>
          <p:cNvSpPr txBox="1"/>
          <p:nvPr/>
        </p:nvSpPr>
        <p:spPr>
          <a:xfrm>
            <a:off x="457200" y="1905000"/>
            <a:ext cx="8229600" cy="4770537"/>
          </a:xfrm>
          <a:prstGeom prst="rect">
            <a:avLst/>
          </a:prstGeom>
          <a:noFill/>
        </p:spPr>
        <p:txBody>
          <a:bodyPr wrap="square" rtlCol="0">
            <a:spAutoFit/>
          </a:bodyPr>
          <a:lstStyle/>
          <a:p>
            <a:r>
              <a:rPr lang="en-US" sz="2600" b="1" u="sng" dirty="0" smtClean="0"/>
              <a:t>34. Number of Raises:  </a:t>
            </a:r>
            <a:r>
              <a:rPr lang="en-US" sz="2600" dirty="0" smtClean="0"/>
              <a:t>There is no cap on the number of raises in no-limit games. In limit events there will be a limit to raises even when heads-up until the tournament is down to two players; the house limit will apply.</a:t>
            </a:r>
          </a:p>
          <a:p>
            <a:r>
              <a:rPr lang="en-US" sz="2600" dirty="0" smtClean="0"/>
              <a:t> </a:t>
            </a:r>
          </a:p>
          <a:p>
            <a:r>
              <a:rPr lang="en-US" sz="2600" b="1" u="sng" dirty="0" smtClean="0"/>
              <a:t>35. Pot Size:  </a:t>
            </a:r>
            <a:r>
              <a:rPr lang="en-US" sz="2600" dirty="0" smtClean="0"/>
              <a:t>Players are entitled to be informed of the pot size in pot-limit games only.  Dealers will not count the pot in limit and no-limit games.</a:t>
            </a:r>
          </a:p>
          <a:p>
            <a:r>
              <a:rPr lang="en-US" sz="2600" dirty="0" smtClean="0"/>
              <a:t> </a:t>
            </a:r>
          </a:p>
          <a:p>
            <a:r>
              <a:rPr lang="en-US" sz="2600" b="1" u="sng" dirty="0" smtClean="0"/>
              <a:t>36. String Bets and Raises:</a:t>
            </a:r>
            <a:r>
              <a:rPr lang="en-US" sz="2600" dirty="0" smtClean="0"/>
              <a:t>  Dealers will be responsible for calling string bets and raises.</a:t>
            </a:r>
          </a:p>
          <a:p>
            <a:endParaRPr lang="en-US" dirty="0"/>
          </a:p>
        </p:txBody>
      </p:sp>
      <p:sp>
        <p:nvSpPr>
          <p:cNvPr id="7" name="Slide Number Placeholder 6"/>
          <p:cNvSpPr>
            <a:spLocks noGrp="1"/>
          </p:cNvSpPr>
          <p:nvPr>
            <p:ph type="sldNum" sz="quarter" idx="12"/>
          </p:nvPr>
        </p:nvSpPr>
        <p:spPr/>
        <p:txBody>
          <a:bodyPr/>
          <a:lstStyle/>
          <a:p>
            <a:fld id="{38C2A9BB-ED68-424E-8CF4-16C505E93EED}" type="slidenum">
              <a:rPr lang="en-US" sz="2000" b="1" smtClean="0">
                <a:solidFill>
                  <a:schemeClr val="tx1"/>
                </a:solidFill>
              </a:rPr>
              <a:pPr/>
              <a:t>21</a:t>
            </a:fld>
            <a:endParaRPr lang="en-US" sz="2000" b="1" dirty="0">
              <a:solidFill>
                <a:schemeClr val="tx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5600" y="533400"/>
            <a:ext cx="5029200" cy="984885"/>
          </a:xfrm>
          <a:prstGeom prst="rect">
            <a:avLst/>
          </a:prstGeom>
          <a:noFill/>
        </p:spPr>
        <p:txBody>
          <a:bodyPr wrap="square" rtlCol="0">
            <a:spAutoFit/>
          </a:bodyPr>
          <a:lstStyle/>
          <a:p>
            <a:pPr algn="ctr"/>
            <a:r>
              <a:rPr lang="en-US" sz="4000" b="1" u="sng" dirty="0" smtClean="0"/>
              <a:t>PLAY: OTHER</a:t>
            </a:r>
          </a:p>
          <a:p>
            <a:pPr algn="ctr"/>
            <a:endParaRPr lang="en-US" b="1" u="sng" dirty="0" smtClean="0"/>
          </a:p>
        </p:txBody>
      </p:sp>
      <p:pic>
        <p:nvPicPr>
          <p:cNvPr id="3" name="Picture 2" descr="C:\Users\stewbish\Desktop\PokerTDALogo.jpg"/>
          <p:cNvPicPr>
            <a:picLocks noChangeAspect="1" noChangeArrowheads="1"/>
          </p:cNvPicPr>
          <p:nvPr/>
        </p:nvPicPr>
        <p:blipFill>
          <a:blip r:embed="rId2" cstate="print"/>
          <a:srcRect/>
          <a:stretch>
            <a:fillRect/>
          </a:stretch>
        </p:blipFill>
        <p:spPr bwMode="auto">
          <a:xfrm>
            <a:off x="1459207" y="381000"/>
            <a:ext cx="1283994" cy="1116807"/>
          </a:xfrm>
          <a:prstGeom prst="rect">
            <a:avLst/>
          </a:prstGeom>
          <a:noFill/>
        </p:spPr>
      </p:pic>
      <p:sp>
        <p:nvSpPr>
          <p:cNvPr id="4" name="TextBox 3"/>
          <p:cNvSpPr txBox="1"/>
          <p:nvPr/>
        </p:nvSpPr>
        <p:spPr>
          <a:xfrm>
            <a:off x="228600" y="1600200"/>
            <a:ext cx="8686800" cy="4893647"/>
          </a:xfrm>
          <a:prstGeom prst="rect">
            <a:avLst/>
          </a:prstGeom>
          <a:noFill/>
        </p:spPr>
        <p:txBody>
          <a:bodyPr wrap="square" rtlCol="0">
            <a:spAutoFit/>
          </a:bodyPr>
          <a:lstStyle/>
          <a:p>
            <a:r>
              <a:rPr lang="en-US" sz="2600" b="1" u="sng" dirty="0" smtClean="0"/>
              <a:t>37. Chips on the Table: </a:t>
            </a:r>
            <a:r>
              <a:rPr lang="en-US" sz="2600" dirty="0" smtClean="0"/>
              <a:t>Players must keep their higher denomination chips visible and identifiable at all times.</a:t>
            </a:r>
          </a:p>
          <a:p>
            <a:r>
              <a:rPr lang="en-US" sz="2600" dirty="0" smtClean="0"/>
              <a:t> </a:t>
            </a:r>
          </a:p>
          <a:p>
            <a:r>
              <a:rPr lang="en-US" sz="2600" b="1" u="sng" dirty="0" smtClean="0"/>
              <a:t>38. Chips in Transit: </a:t>
            </a:r>
            <a:r>
              <a:rPr lang="en-US" sz="2600" b="1" dirty="0" smtClean="0"/>
              <a:t> </a:t>
            </a:r>
            <a:r>
              <a:rPr lang="en-US" sz="2600" dirty="0" smtClean="0"/>
              <a:t>Players may not hold or transport tournament chips in any manner that takes them out of view. A player who does so will forfeit the chips and will face disqualification. The forfeited chips will be taken out of play.</a:t>
            </a:r>
          </a:p>
          <a:p>
            <a:r>
              <a:rPr lang="en-US" sz="2600" dirty="0" smtClean="0"/>
              <a:t> </a:t>
            </a:r>
          </a:p>
          <a:p>
            <a:r>
              <a:rPr lang="en-US" sz="2600" b="1" u="sng" dirty="0" smtClean="0"/>
              <a:t>39. Unprotected Hands:</a:t>
            </a:r>
            <a:r>
              <a:rPr lang="en-US" sz="2600" dirty="0" smtClean="0"/>
              <a:t> If a dealer kills an unprotected hand, the player will have no redress and will not be entitled to a refund of bets. However, if a player had raised and the raise had not yet been called, the raise will be returned to the player.</a:t>
            </a:r>
          </a:p>
        </p:txBody>
      </p:sp>
      <p:sp>
        <p:nvSpPr>
          <p:cNvPr id="7" name="Slide Number Placeholder 6"/>
          <p:cNvSpPr>
            <a:spLocks noGrp="1"/>
          </p:cNvSpPr>
          <p:nvPr>
            <p:ph type="sldNum" sz="quarter" idx="12"/>
          </p:nvPr>
        </p:nvSpPr>
        <p:spPr>
          <a:xfrm>
            <a:off x="6553200" y="6492875"/>
            <a:ext cx="2133600" cy="365125"/>
          </a:xfrm>
        </p:spPr>
        <p:txBody>
          <a:bodyPr/>
          <a:lstStyle/>
          <a:p>
            <a:fld id="{38C2A9BB-ED68-424E-8CF4-16C505E93EED}" type="slidenum">
              <a:rPr lang="en-US" sz="2000" b="1" smtClean="0">
                <a:solidFill>
                  <a:schemeClr val="tx1"/>
                </a:solidFill>
              </a:rPr>
              <a:pPr/>
              <a:t>22</a:t>
            </a:fld>
            <a:endParaRPr lang="en-US" sz="2000" b="1" dirty="0">
              <a:solidFill>
                <a:schemeClr val="tx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71800" y="457200"/>
            <a:ext cx="5486400" cy="984885"/>
          </a:xfrm>
          <a:prstGeom prst="rect">
            <a:avLst/>
          </a:prstGeom>
          <a:noFill/>
        </p:spPr>
        <p:txBody>
          <a:bodyPr wrap="square" rtlCol="0">
            <a:spAutoFit/>
          </a:bodyPr>
          <a:lstStyle/>
          <a:p>
            <a:pPr algn="ctr"/>
            <a:r>
              <a:rPr lang="en-US" sz="4000" b="1" u="sng" dirty="0" smtClean="0"/>
              <a:t>ETIQUETTE &amp; PENALTIES</a:t>
            </a:r>
          </a:p>
          <a:p>
            <a:pPr algn="ctr"/>
            <a:endParaRPr lang="en-US" b="1" u="sng" dirty="0" smtClean="0"/>
          </a:p>
        </p:txBody>
      </p:sp>
      <p:pic>
        <p:nvPicPr>
          <p:cNvPr id="3" name="Picture 2" descr="C:\Users\stewbish\Desktop\PokerTDALogo.jpg"/>
          <p:cNvPicPr>
            <a:picLocks noChangeAspect="1" noChangeArrowheads="1"/>
          </p:cNvPicPr>
          <p:nvPr/>
        </p:nvPicPr>
        <p:blipFill>
          <a:blip r:embed="rId3" cstate="print"/>
          <a:srcRect/>
          <a:stretch>
            <a:fillRect/>
          </a:stretch>
        </p:blipFill>
        <p:spPr bwMode="auto">
          <a:xfrm>
            <a:off x="1371600" y="381000"/>
            <a:ext cx="1314108" cy="1143000"/>
          </a:xfrm>
          <a:prstGeom prst="rect">
            <a:avLst/>
          </a:prstGeom>
          <a:noFill/>
        </p:spPr>
      </p:pic>
      <p:sp>
        <p:nvSpPr>
          <p:cNvPr id="4" name="TextBox 3"/>
          <p:cNvSpPr txBox="1"/>
          <p:nvPr/>
        </p:nvSpPr>
        <p:spPr>
          <a:xfrm>
            <a:off x="152400" y="1687354"/>
            <a:ext cx="8991600" cy="4832092"/>
          </a:xfrm>
          <a:prstGeom prst="rect">
            <a:avLst/>
          </a:prstGeom>
          <a:noFill/>
        </p:spPr>
        <p:txBody>
          <a:bodyPr wrap="square" rtlCol="0">
            <a:spAutoFit/>
          </a:bodyPr>
          <a:lstStyle/>
          <a:p>
            <a:r>
              <a:rPr lang="en-US" sz="2200" b="1" u="sng" dirty="0" smtClean="0"/>
              <a:t>40. Penalties and Disqualification</a:t>
            </a:r>
            <a:r>
              <a:rPr lang="en-US" sz="2200" dirty="0" smtClean="0"/>
              <a:t>: A penalty MAY be invoked if a player exposes any card with action pending, throws a card off the table, violates the one-player-to-a-hand rule, or similar incidents take place. Penalties WILL be invoked in cases of soft play, abuse, or disruptive behavior. Penalties available to the TD include verbal warnings &amp; “missed hand” penalties. Except for a one-hand penalty, missed hand penalties will be assessed as follows: The offender will miss one hand for every player, including the offender, who is at the table when the penalty is given multiplied by the number of rounds specified in the penalty.  For the period of the penalty, the offender shall remain away from the table but will continue to be dealt in.</a:t>
            </a:r>
          </a:p>
          <a:p>
            <a:r>
              <a:rPr lang="en-US" sz="2200" dirty="0" smtClean="0"/>
              <a:t> </a:t>
            </a:r>
          </a:p>
          <a:p>
            <a:r>
              <a:rPr lang="en-US" sz="2200" dirty="0" smtClean="0"/>
              <a:t>Tournament staff can assess a one-hand penalty, 1, 2, 3, or 4-round penalties or disqualification. A player who is disqualified shall have his or her chips removed from play. Repeat infractions are subject to escalating penalties.</a:t>
            </a:r>
            <a:endParaRPr lang="en-US" sz="2200" dirty="0"/>
          </a:p>
        </p:txBody>
      </p:sp>
      <p:sp>
        <p:nvSpPr>
          <p:cNvPr id="7" name="Slide Number Placeholder 6"/>
          <p:cNvSpPr>
            <a:spLocks noGrp="1"/>
          </p:cNvSpPr>
          <p:nvPr>
            <p:ph type="sldNum" sz="quarter" idx="12"/>
          </p:nvPr>
        </p:nvSpPr>
        <p:spPr>
          <a:xfrm>
            <a:off x="6705600" y="6324600"/>
            <a:ext cx="2133600" cy="365125"/>
          </a:xfrm>
        </p:spPr>
        <p:txBody>
          <a:bodyPr/>
          <a:lstStyle/>
          <a:p>
            <a:fld id="{38C2A9BB-ED68-424E-8CF4-16C505E93EED}" type="slidenum">
              <a:rPr lang="en-US" sz="2000" b="1" smtClean="0">
                <a:solidFill>
                  <a:schemeClr val="tx1"/>
                </a:solidFill>
              </a:rPr>
              <a:pPr/>
              <a:t>23</a:t>
            </a:fld>
            <a:endParaRPr lang="en-US" sz="2000" b="1" dirty="0">
              <a:solidFill>
                <a:schemeClr val="tx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81200" y="304800"/>
            <a:ext cx="7162800" cy="954107"/>
          </a:xfrm>
          <a:prstGeom prst="rect">
            <a:avLst/>
          </a:prstGeom>
          <a:noFill/>
        </p:spPr>
        <p:txBody>
          <a:bodyPr wrap="square" rtlCol="0">
            <a:spAutoFit/>
          </a:bodyPr>
          <a:lstStyle/>
          <a:p>
            <a:pPr algn="ctr"/>
            <a:r>
              <a:rPr lang="en-US" sz="3800" b="1" u="sng" dirty="0" smtClean="0"/>
              <a:t>ETIQUETTE &amp; PENALTIES (cont.)</a:t>
            </a:r>
          </a:p>
          <a:p>
            <a:pPr algn="ctr"/>
            <a:endParaRPr lang="en-US" b="1" u="sng" dirty="0" smtClean="0"/>
          </a:p>
        </p:txBody>
      </p:sp>
      <p:pic>
        <p:nvPicPr>
          <p:cNvPr id="3" name="Picture 2" descr="C:\Users\stewbish\Desktop\PokerTDALogo.jpg"/>
          <p:cNvPicPr>
            <a:picLocks noChangeAspect="1" noChangeArrowheads="1"/>
          </p:cNvPicPr>
          <p:nvPr/>
        </p:nvPicPr>
        <p:blipFill>
          <a:blip r:embed="rId2" cstate="print"/>
          <a:srcRect/>
          <a:stretch>
            <a:fillRect/>
          </a:stretch>
        </p:blipFill>
        <p:spPr bwMode="auto">
          <a:xfrm>
            <a:off x="1066800" y="228600"/>
            <a:ext cx="990600" cy="861616"/>
          </a:xfrm>
          <a:prstGeom prst="rect">
            <a:avLst/>
          </a:prstGeom>
          <a:noFill/>
        </p:spPr>
      </p:pic>
      <p:sp>
        <p:nvSpPr>
          <p:cNvPr id="4" name="TextBox 3"/>
          <p:cNvSpPr txBox="1"/>
          <p:nvPr/>
        </p:nvSpPr>
        <p:spPr>
          <a:xfrm>
            <a:off x="152400" y="1143000"/>
            <a:ext cx="8839200" cy="5586145"/>
          </a:xfrm>
          <a:prstGeom prst="rect">
            <a:avLst/>
          </a:prstGeom>
          <a:noFill/>
        </p:spPr>
        <p:txBody>
          <a:bodyPr wrap="square" rtlCol="0">
            <a:spAutoFit/>
          </a:bodyPr>
          <a:lstStyle/>
          <a:p>
            <a:r>
              <a:rPr lang="en-US" sz="2100" b="1" u="sng" dirty="0" smtClean="0"/>
              <a:t>41. No Disclosure: </a:t>
            </a:r>
            <a:r>
              <a:rPr lang="en-US" sz="2100" dirty="0" smtClean="0"/>
              <a:t>Players are obligated to protect the other players in the tournament at all times. Therefore, players, whether in the hand or not, may not: 1. Disclose contents of live or folded hands, 2. Advise or criticize play at any time, 3. Read a hand that hasn't been tabled. The one-player-to-a-hand rule will be enforced.</a:t>
            </a:r>
          </a:p>
          <a:p>
            <a:r>
              <a:rPr lang="en-US" sz="2100" dirty="0" smtClean="0"/>
              <a:t> </a:t>
            </a:r>
          </a:p>
          <a:p>
            <a:r>
              <a:rPr lang="en-US" sz="2100" b="1" u="sng" dirty="0" smtClean="0"/>
              <a:t>42. Exposing Cards:</a:t>
            </a:r>
            <a:r>
              <a:rPr lang="en-US" sz="2100" dirty="0" smtClean="0"/>
              <a:t> A player who exposes his cards with action pending may incur a penalty, but will not have a dead hand. Penalty will begin at the end of the hand.</a:t>
            </a:r>
          </a:p>
          <a:p>
            <a:r>
              <a:rPr lang="en-US" sz="2100" dirty="0" smtClean="0"/>
              <a:t> </a:t>
            </a:r>
          </a:p>
          <a:p>
            <a:r>
              <a:rPr lang="en-US" sz="2100" b="1" u="sng" dirty="0" smtClean="0"/>
              <a:t>43. Ethical Play: </a:t>
            </a:r>
            <a:r>
              <a:rPr lang="en-US" sz="2100" dirty="0" smtClean="0"/>
              <a:t>Poker is an individual game. Soft play will result in penalties, which may include forfeiture of chips and/or disqualification. Chip dumping and/or all other forms of collusion will result in disqualification.</a:t>
            </a:r>
          </a:p>
          <a:p>
            <a:r>
              <a:rPr lang="en-US" sz="2100" dirty="0" smtClean="0"/>
              <a:t> </a:t>
            </a:r>
          </a:p>
          <a:p>
            <a:r>
              <a:rPr lang="en-US" sz="2100" b="1" u="sng" dirty="0" smtClean="0"/>
              <a:t>44.  Etiquette Violations:</a:t>
            </a:r>
            <a:r>
              <a:rPr lang="en-US" sz="2100" dirty="0" smtClean="0"/>
              <a:t> Repeated etiquette violations will result in penalties. Examples include, but are not limited to, unnecessarily touching other players’ cards or chips, delay of game, repeatedly acting out of turn or excessive chatter.</a:t>
            </a:r>
            <a:endParaRPr lang="en-US" sz="2100" dirty="0"/>
          </a:p>
        </p:txBody>
      </p:sp>
      <p:sp>
        <p:nvSpPr>
          <p:cNvPr id="7" name="Slide Number Placeholder 6"/>
          <p:cNvSpPr>
            <a:spLocks noGrp="1"/>
          </p:cNvSpPr>
          <p:nvPr>
            <p:ph type="sldNum" sz="quarter" idx="12"/>
          </p:nvPr>
        </p:nvSpPr>
        <p:spPr>
          <a:xfrm>
            <a:off x="7010400" y="6492875"/>
            <a:ext cx="2133600" cy="365125"/>
          </a:xfrm>
        </p:spPr>
        <p:txBody>
          <a:bodyPr/>
          <a:lstStyle/>
          <a:p>
            <a:fld id="{38C2A9BB-ED68-424E-8CF4-16C505E93EED}" type="slidenum">
              <a:rPr lang="en-US" sz="2000" b="1" smtClean="0">
                <a:solidFill>
                  <a:schemeClr val="tx1"/>
                </a:solidFill>
              </a:rPr>
              <a:pPr/>
              <a:t>24</a:t>
            </a:fld>
            <a:endParaRPr lang="en-US" sz="2000" b="1" dirty="0">
              <a:solidFill>
                <a:schemeClr val="tx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2209800"/>
            <a:ext cx="8763000" cy="4154984"/>
          </a:xfrm>
          <a:prstGeom prst="rect">
            <a:avLst/>
          </a:prstGeom>
          <a:noFill/>
        </p:spPr>
        <p:txBody>
          <a:bodyPr wrap="square" rtlCol="0">
            <a:spAutoFit/>
          </a:bodyPr>
          <a:lstStyle/>
          <a:p>
            <a:r>
              <a:rPr lang="en-US" sz="2400" b="1" u="sng" dirty="0" smtClean="0"/>
              <a:t>1: Official Action Terminology of Tournament Poker: </a:t>
            </a:r>
            <a:r>
              <a:rPr lang="en-US" sz="2400" dirty="0" smtClean="0"/>
              <a:t>Official terms are simple, unmistakable, time-honored declarations like: bet, raise, call, fold, check, all-in, pot (in PL), complete, etc. Use of non-standard language is at player’s risk because it may result in a ruling other than what the player intended. Per Rule 31 it is the responsibility of players to make their intentions clear. See Bets &amp; Raises.</a:t>
            </a:r>
          </a:p>
          <a:p>
            <a:endParaRPr lang="en-US" sz="2400" b="1" u="sng" dirty="0" smtClean="0"/>
          </a:p>
          <a:p>
            <a:r>
              <a:rPr lang="en-US" sz="2400" b="1" u="sng" dirty="0" smtClean="0"/>
              <a:t>2: Are players entitled to a precise count of opponents chips </a:t>
            </a:r>
            <a:r>
              <a:rPr lang="en-US" sz="2400" dirty="0" smtClean="0"/>
              <a:t>and if so under what conditions? Should stacks of 20 be adopted as a standard not requiring counting? NOTE: This rule may end up in Bets and Raises.</a:t>
            </a:r>
          </a:p>
        </p:txBody>
      </p:sp>
      <p:pic>
        <p:nvPicPr>
          <p:cNvPr id="4098" name="Picture 2" descr="C:\Users\stewbish\Desktop\PokerTDALogo.jpg"/>
          <p:cNvPicPr>
            <a:picLocks noChangeAspect="1" noChangeArrowheads="1"/>
          </p:cNvPicPr>
          <p:nvPr/>
        </p:nvPicPr>
        <p:blipFill>
          <a:blip r:embed="rId3" cstate="print"/>
          <a:srcRect/>
          <a:stretch>
            <a:fillRect/>
          </a:stretch>
        </p:blipFill>
        <p:spPr bwMode="auto">
          <a:xfrm>
            <a:off x="914400" y="457200"/>
            <a:ext cx="1489322" cy="1295400"/>
          </a:xfrm>
          <a:prstGeom prst="rect">
            <a:avLst/>
          </a:prstGeom>
          <a:noFill/>
        </p:spPr>
      </p:pic>
      <p:sp>
        <p:nvSpPr>
          <p:cNvPr id="7" name="Slide Number Placeholder 6"/>
          <p:cNvSpPr>
            <a:spLocks noGrp="1"/>
          </p:cNvSpPr>
          <p:nvPr>
            <p:ph type="sldNum" sz="quarter" idx="12"/>
          </p:nvPr>
        </p:nvSpPr>
        <p:spPr/>
        <p:txBody>
          <a:bodyPr/>
          <a:lstStyle/>
          <a:p>
            <a:fld id="{38C2A9BB-ED68-424E-8CF4-16C505E93EED}" type="slidenum">
              <a:rPr lang="en-US" sz="2000" b="1" smtClean="0">
                <a:solidFill>
                  <a:schemeClr val="tx1"/>
                </a:solidFill>
              </a:rPr>
              <a:pPr/>
              <a:t>25</a:t>
            </a:fld>
            <a:endParaRPr lang="en-US" sz="2000" b="1" dirty="0">
              <a:solidFill>
                <a:schemeClr val="tx1"/>
              </a:solidFill>
            </a:endParaRPr>
          </a:p>
        </p:txBody>
      </p:sp>
      <p:sp>
        <p:nvSpPr>
          <p:cNvPr id="5" name="TextBox 4"/>
          <p:cNvSpPr txBox="1"/>
          <p:nvPr/>
        </p:nvSpPr>
        <p:spPr>
          <a:xfrm>
            <a:off x="2667000" y="457200"/>
            <a:ext cx="6172200" cy="1200329"/>
          </a:xfrm>
          <a:prstGeom prst="rect">
            <a:avLst/>
          </a:prstGeom>
          <a:noFill/>
        </p:spPr>
        <p:txBody>
          <a:bodyPr wrap="square" rtlCol="0">
            <a:spAutoFit/>
          </a:bodyPr>
          <a:lstStyle/>
          <a:p>
            <a:pPr algn="ctr"/>
            <a:r>
              <a:rPr lang="en-US" sz="3600" b="1" u="sng" dirty="0" smtClean="0"/>
              <a:t>PROPOSED NEW RULES: </a:t>
            </a:r>
          </a:p>
          <a:p>
            <a:pPr algn="ctr"/>
            <a:r>
              <a:rPr lang="en-US" sz="3600" b="1" u="sng" dirty="0" smtClean="0"/>
              <a:t>GENERAL TOURNAMENT RULES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2209800"/>
            <a:ext cx="8686800" cy="3046988"/>
          </a:xfrm>
          <a:prstGeom prst="rect">
            <a:avLst/>
          </a:prstGeom>
          <a:noFill/>
        </p:spPr>
        <p:txBody>
          <a:bodyPr wrap="square" rtlCol="0">
            <a:spAutoFit/>
          </a:bodyPr>
          <a:lstStyle/>
          <a:p>
            <a:r>
              <a:rPr lang="en-US" sz="2400" b="1" u="sng" dirty="0" smtClean="0"/>
              <a:t>1: Players in wrong seat </a:t>
            </a:r>
            <a:r>
              <a:rPr lang="en-US" sz="2400" dirty="0" smtClean="0"/>
              <a:t>at start of tournament: What is standard procedure? Player must be moved to the correct table and seat.</a:t>
            </a:r>
          </a:p>
          <a:p>
            <a:endParaRPr lang="en-US" sz="2400" dirty="0" smtClean="0"/>
          </a:p>
          <a:p>
            <a:r>
              <a:rPr lang="en-US" sz="2400" b="1" u="sng" dirty="0" smtClean="0"/>
              <a:t>2: Wrong Seat/ Wrong Stack.</a:t>
            </a:r>
            <a:r>
              <a:rPr lang="en-US" sz="2400" b="1" dirty="0" smtClean="0"/>
              <a:t> </a:t>
            </a:r>
            <a:r>
              <a:rPr lang="en-US" sz="2400" dirty="0" smtClean="0"/>
              <a:t>After break player sits at wrong seat &amp; wins / loses chips. What to do? Bottom line: reconstruct original stack as close as possible. Move wrong player to right seat. Players may not gain chips as a result. If caught during a hand, treat like fouled deck &amp; return chips to players of that hand.</a:t>
            </a:r>
          </a:p>
        </p:txBody>
      </p:sp>
      <p:pic>
        <p:nvPicPr>
          <p:cNvPr id="4098" name="Picture 2" descr="C:\Users\stewbish\Desktop\PokerTDALogo.jpg"/>
          <p:cNvPicPr>
            <a:picLocks noChangeAspect="1" noChangeArrowheads="1"/>
          </p:cNvPicPr>
          <p:nvPr/>
        </p:nvPicPr>
        <p:blipFill>
          <a:blip r:embed="rId3" cstate="print"/>
          <a:srcRect/>
          <a:stretch>
            <a:fillRect/>
          </a:stretch>
        </p:blipFill>
        <p:spPr bwMode="auto">
          <a:xfrm>
            <a:off x="1295400" y="457200"/>
            <a:ext cx="1489322" cy="1295400"/>
          </a:xfrm>
          <a:prstGeom prst="rect">
            <a:avLst/>
          </a:prstGeom>
          <a:noFill/>
        </p:spPr>
      </p:pic>
      <p:sp>
        <p:nvSpPr>
          <p:cNvPr id="7" name="Slide Number Placeholder 6"/>
          <p:cNvSpPr>
            <a:spLocks noGrp="1"/>
          </p:cNvSpPr>
          <p:nvPr>
            <p:ph type="sldNum" sz="quarter" idx="12"/>
          </p:nvPr>
        </p:nvSpPr>
        <p:spPr/>
        <p:txBody>
          <a:bodyPr/>
          <a:lstStyle/>
          <a:p>
            <a:fld id="{38C2A9BB-ED68-424E-8CF4-16C505E93EED}" type="slidenum">
              <a:rPr lang="en-US" sz="2000" b="1" smtClean="0">
                <a:solidFill>
                  <a:schemeClr val="tx1"/>
                </a:solidFill>
              </a:rPr>
              <a:pPr/>
              <a:t>26</a:t>
            </a:fld>
            <a:endParaRPr lang="en-US" sz="2000" b="1" dirty="0">
              <a:solidFill>
                <a:schemeClr val="tx1"/>
              </a:solidFill>
            </a:endParaRPr>
          </a:p>
        </p:txBody>
      </p:sp>
      <p:sp>
        <p:nvSpPr>
          <p:cNvPr id="5" name="TextBox 4"/>
          <p:cNvSpPr txBox="1"/>
          <p:nvPr/>
        </p:nvSpPr>
        <p:spPr>
          <a:xfrm>
            <a:off x="2590800" y="381000"/>
            <a:ext cx="6248400" cy="1200329"/>
          </a:xfrm>
          <a:prstGeom prst="rect">
            <a:avLst/>
          </a:prstGeom>
          <a:noFill/>
        </p:spPr>
        <p:txBody>
          <a:bodyPr wrap="square" rtlCol="0">
            <a:spAutoFit/>
          </a:bodyPr>
          <a:lstStyle/>
          <a:p>
            <a:pPr algn="ctr"/>
            <a:r>
              <a:rPr lang="en-US" sz="3600" b="1" u="sng" dirty="0" smtClean="0"/>
              <a:t>PROPOSED NEW RULES: </a:t>
            </a:r>
          </a:p>
          <a:p>
            <a:pPr algn="ctr"/>
            <a:r>
              <a:rPr lang="en-US" sz="3600" b="1" u="sng" dirty="0" smtClean="0"/>
              <a:t>BUY-IN, SEATING, &amp; MOVING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2133600"/>
            <a:ext cx="8610600" cy="3816429"/>
          </a:xfrm>
          <a:prstGeom prst="rect">
            <a:avLst/>
          </a:prstGeom>
          <a:noFill/>
        </p:spPr>
        <p:txBody>
          <a:bodyPr wrap="square" rtlCol="0">
            <a:spAutoFit/>
          </a:bodyPr>
          <a:lstStyle/>
          <a:p>
            <a:r>
              <a:rPr lang="en-US" sz="2200" b="1" u="sng" dirty="0" smtClean="0"/>
              <a:t>3: Payout Rules on Bubble. </a:t>
            </a:r>
            <a:r>
              <a:rPr lang="en-US" sz="2200" dirty="0" smtClean="0"/>
              <a:t>How are payoffs split in different situations?</a:t>
            </a:r>
          </a:p>
          <a:p>
            <a:endParaRPr lang="en-US" sz="2200" dirty="0" smtClean="0"/>
          </a:p>
          <a:p>
            <a:r>
              <a:rPr lang="en-US" sz="2200" dirty="0" smtClean="0"/>
              <a:t>A: 3 players / 3 tables paying 1 spot? Paying 2 spots?</a:t>
            </a:r>
          </a:p>
          <a:p>
            <a:r>
              <a:rPr lang="en-US" sz="2200" dirty="0" smtClean="0"/>
              <a:t>B: 3 players / 2 tables paying 1 spot? Paying 2 spots?</a:t>
            </a:r>
          </a:p>
          <a:p>
            <a:endParaRPr lang="en-US" sz="2200" dirty="0" smtClean="0"/>
          </a:p>
          <a:p>
            <a:r>
              <a:rPr lang="en-US" sz="2200" b="1" u="sng" dirty="0" smtClean="0"/>
              <a:t>4: Payout Rules at Final Table.</a:t>
            </a:r>
          </a:p>
          <a:p>
            <a:endParaRPr lang="en-US" sz="2200" dirty="0" smtClean="0">
              <a:solidFill>
                <a:srgbClr val="FF0000"/>
              </a:solidFill>
            </a:endParaRPr>
          </a:p>
          <a:p>
            <a:r>
              <a:rPr lang="en-US" sz="2200" b="1" u="sng" dirty="0" smtClean="0"/>
              <a:t>5: Consecutive bust outs when not hand for hand </a:t>
            </a:r>
            <a:r>
              <a:rPr lang="en-US" sz="2200" dirty="0" smtClean="0"/>
              <a:t>on money jump</a:t>
            </a:r>
          </a:p>
          <a:p>
            <a:endParaRPr lang="en-US" sz="2200" dirty="0" smtClean="0"/>
          </a:p>
          <a:p>
            <a:r>
              <a:rPr lang="en-US" sz="2200" b="1" u="sng" dirty="0" smtClean="0"/>
              <a:t>6: Late Entrants Stacks:</a:t>
            </a:r>
            <a:r>
              <a:rPr lang="en-US" sz="2200" dirty="0" smtClean="0"/>
              <a:t> How should </a:t>
            </a:r>
            <a:r>
              <a:rPr lang="en-US" sz="2200" dirty="0" err="1" smtClean="0"/>
              <a:t>chipstacks</a:t>
            </a:r>
            <a:r>
              <a:rPr lang="en-US" sz="2200" dirty="0" smtClean="0"/>
              <a:t> of late entrants to the tournament be handled? See also Situations &amp; Procedures.</a:t>
            </a:r>
          </a:p>
        </p:txBody>
      </p:sp>
      <p:pic>
        <p:nvPicPr>
          <p:cNvPr id="4098" name="Picture 2" descr="C:\Users\stewbish\Desktop\PokerTDALogo.jpg"/>
          <p:cNvPicPr>
            <a:picLocks noChangeAspect="1" noChangeArrowheads="1"/>
          </p:cNvPicPr>
          <p:nvPr/>
        </p:nvPicPr>
        <p:blipFill>
          <a:blip r:embed="rId3" cstate="print"/>
          <a:srcRect/>
          <a:stretch>
            <a:fillRect/>
          </a:stretch>
        </p:blipFill>
        <p:spPr bwMode="auto">
          <a:xfrm>
            <a:off x="762000" y="457200"/>
            <a:ext cx="1489322" cy="1295400"/>
          </a:xfrm>
          <a:prstGeom prst="rect">
            <a:avLst/>
          </a:prstGeom>
          <a:noFill/>
        </p:spPr>
      </p:pic>
      <p:sp>
        <p:nvSpPr>
          <p:cNvPr id="7" name="Slide Number Placeholder 6"/>
          <p:cNvSpPr>
            <a:spLocks noGrp="1"/>
          </p:cNvSpPr>
          <p:nvPr>
            <p:ph type="sldNum" sz="quarter" idx="12"/>
          </p:nvPr>
        </p:nvSpPr>
        <p:spPr/>
        <p:txBody>
          <a:bodyPr/>
          <a:lstStyle/>
          <a:p>
            <a:fld id="{38C2A9BB-ED68-424E-8CF4-16C505E93EED}" type="slidenum">
              <a:rPr lang="en-US" sz="2000" b="1" smtClean="0">
                <a:solidFill>
                  <a:schemeClr val="tx1"/>
                </a:solidFill>
              </a:rPr>
              <a:pPr/>
              <a:t>27</a:t>
            </a:fld>
            <a:endParaRPr lang="en-US" sz="2000" b="1" dirty="0">
              <a:solidFill>
                <a:schemeClr val="tx1"/>
              </a:solidFill>
            </a:endParaRPr>
          </a:p>
        </p:txBody>
      </p:sp>
      <p:sp>
        <p:nvSpPr>
          <p:cNvPr id="5" name="TextBox 4"/>
          <p:cNvSpPr txBox="1"/>
          <p:nvPr/>
        </p:nvSpPr>
        <p:spPr>
          <a:xfrm>
            <a:off x="2438400" y="457200"/>
            <a:ext cx="6324600" cy="1077218"/>
          </a:xfrm>
          <a:prstGeom prst="rect">
            <a:avLst/>
          </a:prstGeom>
          <a:noFill/>
        </p:spPr>
        <p:txBody>
          <a:bodyPr wrap="square" rtlCol="0">
            <a:spAutoFit/>
          </a:bodyPr>
          <a:lstStyle/>
          <a:p>
            <a:pPr algn="ctr"/>
            <a:r>
              <a:rPr lang="en-US" sz="3200" b="1" u="sng" dirty="0" smtClean="0"/>
              <a:t>PROPOSED NEW RULES: </a:t>
            </a:r>
          </a:p>
          <a:p>
            <a:pPr algn="ctr"/>
            <a:r>
              <a:rPr lang="en-US" sz="3200" b="1" u="sng" dirty="0" smtClean="0"/>
              <a:t>BUY-IN, SEATING, &amp; MOVING (cont.)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1828800"/>
            <a:ext cx="8991600" cy="4493538"/>
          </a:xfrm>
          <a:prstGeom prst="rect">
            <a:avLst/>
          </a:prstGeom>
          <a:noFill/>
        </p:spPr>
        <p:txBody>
          <a:bodyPr wrap="square" rtlCol="0">
            <a:spAutoFit/>
          </a:bodyPr>
          <a:lstStyle/>
          <a:p>
            <a:r>
              <a:rPr lang="en-US" sz="2200" b="1" u="sng" dirty="0" smtClean="0"/>
              <a:t>1-A: When is a Hand Irretrievably Dead at Showdown?</a:t>
            </a:r>
            <a:r>
              <a:rPr lang="en-US" sz="2200" u="sng" dirty="0" smtClean="0"/>
              <a:t>:</a:t>
            </a:r>
            <a:r>
              <a:rPr lang="en-US" sz="2200" dirty="0" smtClean="0"/>
              <a:t>  i.e. can no longer be tabled &amp; compete for the pot? A: When player “capitulates” (I fold, you win, nice hand)?; B: When dealer takes possession?; C: When dealer taps the muck?; D: When cards are in muck &amp; can’t be identified?</a:t>
            </a:r>
          </a:p>
          <a:p>
            <a:endParaRPr lang="en-US" sz="2200" dirty="0" smtClean="0"/>
          </a:p>
          <a:p>
            <a:r>
              <a:rPr lang="en-US" sz="2200" b="1" u="sng" dirty="0" smtClean="0"/>
              <a:t>1-B: “Fold” at Showdown</a:t>
            </a:r>
            <a:r>
              <a:rPr lang="en-US" sz="2200" dirty="0" smtClean="0"/>
              <a:t>: A) Is verbal capitulation binding (“I fold”, “you win”) or can hand still be tabled to compete?; B) Is there such a thing as a binding “fold” at showdown or can known cards always be tabled?</a:t>
            </a:r>
          </a:p>
          <a:p>
            <a:endParaRPr lang="en-US" sz="2200" dirty="0" smtClean="0"/>
          </a:p>
          <a:p>
            <a:r>
              <a:rPr lang="en-US" sz="2200" b="1" u="sng" dirty="0" smtClean="0"/>
              <a:t>2: Mucked Hand Face Down At Showdown (not all-in).</a:t>
            </a:r>
            <a:r>
              <a:rPr lang="en-US" sz="2200" b="1" dirty="0" smtClean="0"/>
              <a:t> </a:t>
            </a:r>
            <a:r>
              <a:rPr lang="en-US" sz="2200" dirty="0" smtClean="0"/>
              <a:t>A) If player mucks face down at showdown must winning hand be shown?; B) If a mucked hand catches air and turns up by accident, is it live?; C) Can the mucking player change his mind &amp; table the cards? If so, when is the hand dead (See 1 above)</a:t>
            </a:r>
          </a:p>
        </p:txBody>
      </p:sp>
      <p:pic>
        <p:nvPicPr>
          <p:cNvPr id="4098" name="Picture 2" descr="C:\Users\stewbish\Desktop\PokerTDALogo.jpg"/>
          <p:cNvPicPr>
            <a:picLocks noChangeAspect="1" noChangeArrowheads="1"/>
          </p:cNvPicPr>
          <p:nvPr/>
        </p:nvPicPr>
        <p:blipFill>
          <a:blip r:embed="rId3" cstate="print"/>
          <a:srcRect/>
          <a:stretch>
            <a:fillRect/>
          </a:stretch>
        </p:blipFill>
        <p:spPr bwMode="auto">
          <a:xfrm>
            <a:off x="1600200" y="304800"/>
            <a:ext cx="1447800" cy="1259284"/>
          </a:xfrm>
          <a:prstGeom prst="rect">
            <a:avLst/>
          </a:prstGeom>
          <a:noFill/>
        </p:spPr>
      </p:pic>
      <p:sp>
        <p:nvSpPr>
          <p:cNvPr id="7" name="Slide Number Placeholder 6"/>
          <p:cNvSpPr>
            <a:spLocks noGrp="1"/>
          </p:cNvSpPr>
          <p:nvPr>
            <p:ph type="sldNum" sz="quarter" idx="12"/>
          </p:nvPr>
        </p:nvSpPr>
        <p:spPr>
          <a:xfrm>
            <a:off x="6781800" y="6324600"/>
            <a:ext cx="2133600" cy="365125"/>
          </a:xfrm>
        </p:spPr>
        <p:txBody>
          <a:bodyPr/>
          <a:lstStyle/>
          <a:p>
            <a:fld id="{38C2A9BB-ED68-424E-8CF4-16C505E93EED}" type="slidenum">
              <a:rPr lang="en-US" sz="2000" b="1" smtClean="0">
                <a:solidFill>
                  <a:schemeClr val="tx1"/>
                </a:solidFill>
              </a:rPr>
              <a:pPr/>
              <a:t>28</a:t>
            </a:fld>
            <a:endParaRPr lang="en-US" sz="2000" b="1" dirty="0">
              <a:solidFill>
                <a:schemeClr val="tx1"/>
              </a:solidFill>
            </a:endParaRPr>
          </a:p>
        </p:txBody>
      </p:sp>
      <p:sp>
        <p:nvSpPr>
          <p:cNvPr id="5" name="TextBox 4"/>
          <p:cNvSpPr txBox="1"/>
          <p:nvPr/>
        </p:nvSpPr>
        <p:spPr>
          <a:xfrm>
            <a:off x="3124200" y="228600"/>
            <a:ext cx="5562600" cy="1200329"/>
          </a:xfrm>
          <a:prstGeom prst="rect">
            <a:avLst/>
          </a:prstGeom>
          <a:noFill/>
        </p:spPr>
        <p:txBody>
          <a:bodyPr wrap="square" rtlCol="0">
            <a:spAutoFit/>
          </a:bodyPr>
          <a:lstStyle/>
          <a:p>
            <a:pPr algn="ctr"/>
            <a:r>
              <a:rPr lang="en-US" sz="3600" b="1" u="sng" dirty="0" smtClean="0"/>
              <a:t>PROPOSED NEW RULES: </a:t>
            </a:r>
          </a:p>
          <a:p>
            <a:pPr algn="ctr"/>
            <a:r>
              <a:rPr lang="en-US" sz="3600" b="1" u="sng" dirty="0" smtClean="0"/>
              <a:t>POTS &amp; SHOWDOWN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5800" y="2209800"/>
            <a:ext cx="7391400" cy="954107"/>
          </a:xfrm>
          <a:prstGeom prst="rect">
            <a:avLst/>
          </a:prstGeom>
          <a:noFill/>
        </p:spPr>
        <p:txBody>
          <a:bodyPr wrap="square" rtlCol="0">
            <a:spAutoFit/>
          </a:bodyPr>
          <a:lstStyle/>
          <a:p>
            <a:r>
              <a:rPr lang="en-US" sz="2800" b="1" u="sng" dirty="0" smtClean="0"/>
              <a:t>1: Color-Ups to Reduce Stacks: </a:t>
            </a:r>
            <a:r>
              <a:rPr lang="en-US" sz="2800" dirty="0" smtClean="0"/>
              <a:t> Should TDs have the right to change chips at any time?</a:t>
            </a:r>
            <a:endParaRPr lang="en-US" sz="2800" dirty="0"/>
          </a:p>
        </p:txBody>
      </p:sp>
      <p:pic>
        <p:nvPicPr>
          <p:cNvPr id="4098" name="Picture 2" descr="C:\Users\stewbish\Desktop\PokerTDALogo.jpg"/>
          <p:cNvPicPr>
            <a:picLocks noChangeAspect="1" noChangeArrowheads="1"/>
          </p:cNvPicPr>
          <p:nvPr/>
        </p:nvPicPr>
        <p:blipFill>
          <a:blip r:embed="rId3" cstate="print"/>
          <a:srcRect/>
          <a:stretch>
            <a:fillRect/>
          </a:stretch>
        </p:blipFill>
        <p:spPr bwMode="auto">
          <a:xfrm>
            <a:off x="1524000" y="381000"/>
            <a:ext cx="1447800" cy="1259284"/>
          </a:xfrm>
          <a:prstGeom prst="rect">
            <a:avLst/>
          </a:prstGeom>
          <a:noFill/>
        </p:spPr>
      </p:pic>
      <p:sp>
        <p:nvSpPr>
          <p:cNvPr id="7" name="Slide Number Placeholder 6"/>
          <p:cNvSpPr>
            <a:spLocks noGrp="1"/>
          </p:cNvSpPr>
          <p:nvPr>
            <p:ph type="sldNum" sz="quarter" idx="12"/>
          </p:nvPr>
        </p:nvSpPr>
        <p:spPr/>
        <p:txBody>
          <a:bodyPr/>
          <a:lstStyle/>
          <a:p>
            <a:fld id="{38C2A9BB-ED68-424E-8CF4-16C505E93EED}" type="slidenum">
              <a:rPr lang="en-US" sz="2000" b="1" smtClean="0">
                <a:solidFill>
                  <a:schemeClr val="tx1"/>
                </a:solidFill>
              </a:rPr>
              <a:pPr/>
              <a:t>29</a:t>
            </a:fld>
            <a:endParaRPr lang="en-US" sz="2000" b="1" dirty="0">
              <a:solidFill>
                <a:schemeClr val="tx1"/>
              </a:solidFill>
            </a:endParaRPr>
          </a:p>
        </p:txBody>
      </p:sp>
      <p:sp>
        <p:nvSpPr>
          <p:cNvPr id="5" name="TextBox 4"/>
          <p:cNvSpPr txBox="1"/>
          <p:nvPr/>
        </p:nvSpPr>
        <p:spPr>
          <a:xfrm>
            <a:off x="2819400" y="381000"/>
            <a:ext cx="5791200" cy="1200329"/>
          </a:xfrm>
          <a:prstGeom prst="rect">
            <a:avLst/>
          </a:prstGeom>
          <a:noFill/>
        </p:spPr>
        <p:txBody>
          <a:bodyPr wrap="square" rtlCol="0">
            <a:spAutoFit/>
          </a:bodyPr>
          <a:lstStyle/>
          <a:p>
            <a:pPr algn="ctr"/>
            <a:r>
              <a:rPr lang="en-US" sz="3600" b="1" u="sng" dirty="0" smtClean="0"/>
              <a:t>PROPOSED NEW RULES: </a:t>
            </a:r>
          </a:p>
          <a:p>
            <a:pPr algn="ctr"/>
            <a:r>
              <a:rPr lang="en-US" sz="3600" b="1" u="sng" dirty="0" smtClean="0"/>
              <a:t>GENERAL PROCEDURES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1828800"/>
            <a:ext cx="8686800" cy="1692771"/>
          </a:xfrm>
          <a:prstGeom prst="rect">
            <a:avLst/>
          </a:prstGeom>
          <a:noFill/>
        </p:spPr>
        <p:txBody>
          <a:bodyPr wrap="square" rtlCol="0">
            <a:spAutoFit/>
          </a:bodyPr>
          <a:lstStyle/>
          <a:p>
            <a:r>
              <a:rPr lang="en-US" sz="2600" b="1" u="sng" dirty="0" smtClean="0"/>
              <a:t>1: Misdeal Conditions</a:t>
            </a:r>
            <a:r>
              <a:rPr lang="en-US" sz="2600" dirty="0" smtClean="0"/>
              <a:t>:  Should misdeal conditions be clarified? Add 2 exposed or boxed cards to the list?</a:t>
            </a:r>
            <a:r>
              <a:rPr lang="en-US" sz="2600" b="1" dirty="0" smtClean="0"/>
              <a:t> </a:t>
            </a:r>
          </a:p>
          <a:p>
            <a:r>
              <a:rPr lang="en-US" sz="2600" b="1" dirty="0" smtClean="0"/>
              <a:t> </a:t>
            </a:r>
          </a:p>
          <a:p>
            <a:r>
              <a:rPr lang="en-US" sz="2600" dirty="0" smtClean="0"/>
              <a:t>NOTE: This is proposed amendment topic for Current Rule 27</a:t>
            </a:r>
          </a:p>
        </p:txBody>
      </p:sp>
      <p:pic>
        <p:nvPicPr>
          <p:cNvPr id="4098" name="Picture 2" descr="C:\Users\stewbish\Desktop\PokerTDALogo.jpg"/>
          <p:cNvPicPr>
            <a:picLocks noChangeAspect="1" noChangeArrowheads="1"/>
          </p:cNvPicPr>
          <p:nvPr/>
        </p:nvPicPr>
        <p:blipFill>
          <a:blip r:embed="rId3" cstate="print"/>
          <a:srcRect/>
          <a:stretch>
            <a:fillRect/>
          </a:stretch>
        </p:blipFill>
        <p:spPr bwMode="auto">
          <a:xfrm>
            <a:off x="1524000" y="381000"/>
            <a:ext cx="1314108" cy="1143000"/>
          </a:xfrm>
          <a:prstGeom prst="rect">
            <a:avLst/>
          </a:prstGeom>
          <a:noFill/>
        </p:spPr>
      </p:pic>
      <p:sp>
        <p:nvSpPr>
          <p:cNvPr id="7" name="Slide Number Placeholder 6"/>
          <p:cNvSpPr>
            <a:spLocks noGrp="1"/>
          </p:cNvSpPr>
          <p:nvPr>
            <p:ph type="sldNum" sz="quarter" idx="12"/>
          </p:nvPr>
        </p:nvSpPr>
        <p:spPr/>
        <p:txBody>
          <a:bodyPr/>
          <a:lstStyle/>
          <a:p>
            <a:fld id="{38C2A9BB-ED68-424E-8CF4-16C505E93EED}" type="slidenum">
              <a:rPr lang="en-US" sz="2000" b="1" smtClean="0">
                <a:solidFill>
                  <a:schemeClr val="tx1"/>
                </a:solidFill>
              </a:rPr>
              <a:pPr/>
              <a:t>30</a:t>
            </a:fld>
            <a:endParaRPr lang="en-US" sz="2000" b="1" dirty="0">
              <a:solidFill>
                <a:schemeClr val="tx1"/>
              </a:solidFill>
            </a:endParaRPr>
          </a:p>
        </p:txBody>
      </p:sp>
      <p:sp>
        <p:nvSpPr>
          <p:cNvPr id="5" name="TextBox 4"/>
          <p:cNvSpPr txBox="1"/>
          <p:nvPr/>
        </p:nvSpPr>
        <p:spPr>
          <a:xfrm>
            <a:off x="2819400" y="381000"/>
            <a:ext cx="5334000" cy="1200329"/>
          </a:xfrm>
          <a:prstGeom prst="rect">
            <a:avLst/>
          </a:prstGeom>
          <a:noFill/>
        </p:spPr>
        <p:txBody>
          <a:bodyPr wrap="square" rtlCol="0">
            <a:spAutoFit/>
          </a:bodyPr>
          <a:lstStyle/>
          <a:p>
            <a:pPr algn="ctr"/>
            <a:r>
              <a:rPr lang="en-US" sz="3600" b="1" u="sng" dirty="0" smtClean="0"/>
              <a:t>PROPOSED NEW RULES: </a:t>
            </a:r>
          </a:p>
          <a:p>
            <a:pPr algn="ctr"/>
            <a:r>
              <a:rPr lang="en-US" sz="3600" b="1" u="sng" dirty="0" smtClean="0"/>
              <a:t>DEALING RULES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3400" y="2057400"/>
            <a:ext cx="8153400" cy="4154984"/>
          </a:xfrm>
          <a:prstGeom prst="rect">
            <a:avLst/>
          </a:prstGeom>
          <a:noFill/>
        </p:spPr>
        <p:txBody>
          <a:bodyPr wrap="square" rtlCol="0">
            <a:spAutoFit/>
          </a:bodyPr>
          <a:lstStyle/>
          <a:p>
            <a:r>
              <a:rPr lang="en-US" sz="2400" b="1" u="sng" dirty="0" smtClean="0"/>
              <a:t>1: Non-standard or unclear betting terms:  </a:t>
            </a:r>
            <a:r>
              <a:rPr lang="en-US" sz="2400" dirty="0" smtClean="0"/>
              <a:t>Raise it a quarter, five, nickel? Upstairs? Alright / okay? Are these bets at all? If so who decides what they mean? </a:t>
            </a:r>
          </a:p>
          <a:p>
            <a:r>
              <a:rPr lang="en-US" sz="2400" dirty="0" smtClean="0"/>
              <a:t>See also Official Terminology of Tournament Poker.</a:t>
            </a:r>
          </a:p>
          <a:p>
            <a:endParaRPr lang="en-US" sz="2400" dirty="0" smtClean="0"/>
          </a:p>
          <a:p>
            <a:r>
              <a:rPr lang="en-US" sz="2400" b="1" u="sng" dirty="0" smtClean="0"/>
              <a:t>2: Bet the pot in a non pot-limit game</a:t>
            </a:r>
            <a:r>
              <a:rPr lang="en-US" sz="2400" dirty="0" smtClean="0"/>
              <a:t>: is it a bet at all? How should it be handled? Penalty? See also Proposed New Rule regarding Official Action Terminology</a:t>
            </a:r>
          </a:p>
          <a:p>
            <a:endParaRPr lang="en-US" sz="2400" dirty="0" smtClean="0"/>
          </a:p>
          <a:p>
            <a:r>
              <a:rPr lang="en-US" sz="2400" b="1" u="sng" dirty="0" smtClean="0"/>
              <a:t>3: Player declares bet amount while cutting chips: </a:t>
            </a:r>
            <a:r>
              <a:rPr lang="en-US" sz="2400" dirty="0" smtClean="0"/>
              <a:t>How to handle?</a:t>
            </a:r>
          </a:p>
        </p:txBody>
      </p:sp>
      <p:pic>
        <p:nvPicPr>
          <p:cNvPr id="4098" name="Picture 2" descr="C:\Users\stewbish\Desktop\PokerTDALogo.jpg"/>
          <p:cNvPicPr>
            <a:picLocks noChangeAspect="1" noChangeArrowheads="1"/>
          </p:cNvPicPr>
          <p:nvPr/>
        </p:nvPicPr>
        <p:blipFill>
          <a:blip r:embed="rId3" cstate="print"/>
          <a:srcRect/>
          <a:stretch>
            <a:fillRect/>
          </a:stretch>
        </p:blipFill>
        <p:spPr bwMode="auto">
          <a:xfrm>
            <a:off x="1447800" y="381000"/>
            <a:ext cx="1489322" cy="1295400"/>
          </a:xfrm>
          <a:prstGeom prst="rect">
            <a:avLst/>
          </a:prstGeom>
          <a:noFill/>
        </p:spPr>
      </p:pic>
      <p:sp>
        <p:nvSpPr>
          <p:cNvPr id="7" name="Slide Number Placeholder 6"/>
          <p:cNvSpPr>
            <a:spLocks noGrp="1"/>
          </p:cNvSpPr>
          <p:nvPr>
            <p:ph type="sldNum" sz="quarter" idx="12"/>
          </p:nvPr>
        </p:nvSpPr>
        <p:spPr/>
        <p:txBody>
          <a:bodyPr/>
          <a:lstStyle/>
          <a:p>
            <a:fld id="{38C2A9BB-ED68-424E-8CF4-16C505E93EED}" type="slidenum">
              <a:rPr lang="en-US" sz="2000" b="1" smtClean="0">
                <a:solidFill>
                  <a:schemeClr val="tx1"/>
                </a:solidFill>
              </a:rPr>
              <a:pPr/>
              <a:t>31</a:t>
            </a:fld>
            <a:endParaRPr lang="en-US" sz="2000" b="1" dirty="0">
              <a:solidFill>
                <a:schemeClr val="tx1"/>
              </a:solidFill>
            </a:endParaRPr>
          </a:p>
        </p:txBody>
      </p:sp>
      <p:sp>
        <p:nvSpPr>
          <p:cNvPr id="5" name="TextBox 4"/>
          <p:cNvSpPr txBox="1"/>
          <p:nvPr/>
        </p:nvSpPr>
        <p:spPr>
          <a:xfrm>
            <a:off x="3352800" y="381000"/>
            <a:ext cx="5105400" cy="1200329"/>
          </a:xfrm>
          <a:prstGeom prst="rect">
            <a:avLst/>
          </a:prstGeom>
          <a:noFill/>
        </p:spPr>
        <p:txBody>
          <a:bodyPr wrap="square" rtlCol="0">
            <a:spAutoFit/>
          </a:bodyPr>
          <a:lstStyle/>
          <a:p>
            <a:pPr algn="ctr"/>
            <a:r>
              <a:rPr lang="en-US" sz="3600" b="1" u="sng" dirty="0" smtClean="0"/>
              <a:t>PROPOSED NEW RULES: </a:t>
            </a:r>
          </a:p>
          <a:p>
            <a:pPr algn="ctr"/>
            <a:r>
              <a:rPr lang="en-US" sz="3600" b="1" u="sng" dirty="0" smtClean="0"/>
              <a:t>BETS &amp; RAISES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1905000"/>
            <a:ext cx="8763000" cy="4524315"/>
          </a:xfrm>
          <a:prstGeom prst="rect">
            <a:avLst/>
          </a:prstGeom>
          <a:noFill/>
        </p:spPr>
        <p:txBody>
          <a:bodyPr wrap="square" rtlCol="0">
            <a:spAutoFit/>
          </a:bodyPr>
          <a:lstStyle/>
          <a:p>
            <a:r>
              <a:rPr lang="en-US" sz="2400" b="1" u="sng" dirty="0" smtClean="0"/>
              <a:t>4-A: Improper Bet Count:</a:t>
            </a:r>
            <a:r>
              <a:rPr lang="en-US" sz="2400" b="1" dirty="0" smtClean="0"/>
              <a:t> </a:t>
            </a:r>
            <a:r>
              <a:rPr lang="en-US" sz="2400" dirty="0" smtClean="0"/>
              <a:t>Can player rely on dealer’s count of a bet stack? On the bettor’s count? Or must caller determine the correct bet amount before calling? If player can rely on dealer or bettor’s count, what are caller’s options if the real bet is more? Does it matter if the difference is minor vs. major? If so, what is minor/ major? </a:t>
            </a:r>
          </a:p>
          <a:p>
            <a:endParaRPr lang="en-US" sz="2400" dirty="0" smtClean="0"/>
          </a:p>
          <a:p>
            <a:r>
              <a:rPr lang="en-US" sz="2400" b="1" u="sng" dirty="0" smtClean="0"/>
              <a:t>4-B: Accepted Action: </a:t>
            </a:r>
            <a:r>
              <a:rPr lang="en-US" sz="2400" dirty="0" smtClean="0"/>
              <a:t>see WSOP Rule 91. How does the TDA membership feel about an Accepted Action rule?</a:t>
            </a:r>
          </a:p>
          <a:p>
            <a:endParaRPr lang="en-US" sz="2400" b="1" dirty="0" smtClean="0"/>
          </a:p>
          <a:p>
            <a:r>
              <a:rPr lang="en-US" sz="2400" dirty="0" smtClean="0"/>
              <a:t>See also Situations &amp; Procedures: Misunderstandings.  NOTE: An accepted action rule answers a lot of questions  misunderstandings, but is it the fairest and most functional rule?</a:t>
            </a:r>
            <a:endParaRPr lang="en-US" sz="2400" dirty="0" smtClean="0">
              <a:solidFill>
                <a:srgbClr val="FF0000"/>
              </a:solidFill>
            </a:endParaRPr>
          </a:p>
        </p:txBody>
      </p:sp>
      <p:pic>
        <p:nvPicPr>
          <p:cNvPr id="4098" name="Picture 2" descr="C:\Users\stewbish\Desktop\PokerTDALogo.jpg"/>
          <p:cNvPicPr>
            <a:picLocks noChangeAspect="1" noChangeArrowheads="1"/>
          </p:cNvPicPr>
          <p:nvPr/>
        </p:nvPicPr>
        <p:blipFill>
          <a:blip r:embed="rId3" cstate="print"/>
          <a:srcRect/>
          <a:stretch>
            <a:fillRect/>
          </a:stretch>
        </p:blipFill>
        <p:spPr bwMode="auto">
          <a:xfrm>
            <a:off x="1143000" y="381000"/>
            <a:ext cx="1489322" cy="1295400"/>
          </a:xfrm>
          <a:prstGeom prst="rect">
            <a:avLst/>
          </a:prstGeom>
          <a:noFill/>
        </p:spPr>
      </p:pic>
      <p:sp>
        <p:nvSpPr>
          <p:cNvPr id="7" name="Slide Number Placeholder 6"/>
          <p:cNvSpPr>
            <a:spLocks noGrp="1"/>
          </p:cNvSpPr>
          <p:nvPr>
            <p:ph type="sldNum" sz="quarter" idx="12"/>
          </p:nvPr>
        </p:nvSpPr>
        <p:spPr/>
        <p:txBody>
          <a:bodyPr/>
          <a:lstStyle/>
          <a:p>
            <a:fld id="{38C2A9BB-ED68-424E-8CF4-16C505E93EED}" type="slidenum">
              <a:rPr lang="en-US" sz="2000" b="1" smtClean="0">
                <a:solidFill>
                  <a:schemeClr val="tx1"/>
                </a:solidFill>
              </a:rPr>
              <a:pPr/>
              <a:t>32</a:t>
            </a:fld>
            <a:endParaRPr lang="en-US" sz="2000" b="1" dirty="0">
              <a:solidFill>
                <a:schemeClr val="tx1"/>
              </a:solidFill>
            </a:endParaRPr>
          </a:p>
        </p:txBody>
      </p:sp>
      <p:sp>
        <p:nvSpPr>
          <p:cNvPr id="5" name="TextBox 4"/>
          <p:cNvSpPr txBox="1"/>
          <p:nvPr/>
        </p:nvSpPr>
        <p:spPr>
          <a:xfrm>
            <a:off x="2819400" y="381000"/>
            <a:ext cx="5105400" cy="1200329"/>
          </a:xfrm>
          <a:prstGeom prst="rect">
            <a:avLst/>
          </a:prstGeom>
          <a:noFill/>
        </p:spPr>
        <p:txBody>
          <a:bodyPr wrap="square" rtlCol="0">
            <a:spAutoFit/>
          </a:bodyPr>
          <a:lstStyle/>
          <a:p>
            <a:pPr algn="ctr"/>
            <a:r>
              <a:rPr lang="en-US" sz="3600" b="1" u="sng" dirty="0" smtClean="0"/>
              <a:t>PROPOSED NEW RULES: </a:t>
            </a:r>
          </a:p>
          <a:p>
            <a:pPr algn="ctr"/>
            <a:r>
              <a:rPr lang="en-US" sz="3600" b="1" u="sng" dirty="0" smtClean="0"/>
              <a:t>BETS &amp; RAISES (cont.)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1828800"/>
            <a:ext cx="8763000" cy="4708981"/>
          </a:xfrm>
          <a:prstGeom prst="rect">
            <a:avLst/>
          </a:prstGeom>
          <a:noFill/>
        </p:spPr>
        <p:txBody>
          <a:bodyPr wrap="square" rtlCol="0">
            <a:spAutoFit/>
          </a:bodyPr>
          <a:lstStyle/>
          <a:p>
            <a:r>
              <a:rPr lang="en-US" sz="2500" b="1" u="sng" dirty="0" smtClean="0"/>
              <a:t>1-A: In general,</a:t>
            </a:r>
            <a:r>
              <a:rPr lang="en-US" sz="2500" u="sng" dirty="0" smtClean="0"/>
              <a:t> </a:t>
            </a:r>
            <a:r>
              <a:rPr lang="en-US" sz="2500" dirty="0" smtClean="0"/>
              <a:t>are if-then or other conditional statements always binding, never binding or it depends? Are these penalizable?</a:t>
            </a:r>
          </a:p>
          <a:p>
            <a:endParaRPr lang="en-US" sz="2500" dirty="0" smtClean="0"/>
          </a:p>
          <a:p>
            <a:r>
              <a:rPr lang="en-US" sz="2500" b="1" u="sng" dirty="0" smtClean="0"/>
              <a:t>1-B: I’ll do what you want:</a:t>
            </a:r>
            <a:r>
              <a:rPr lang="en-US" sz="2500" u="sng" dirty="0" smtClean="0"/>
              <a:t> </a:t>
            </a:r>
            <a:r>
              <a:rPr lang="en-US" sz="2500" dirty="0" smtClean="0"/>
              <a:t>Example, “If you want me to call I will”. Are these binding?</a:t>
            </a:r>
          </a:p>
          <a:p>
            <a:endParaRPr lang="en-US" sz="2500" dirty="0" smtClean="0"/>
          </a:p>
          <a:p>
            <a:r>
              <a:rPr lang="en-US" sz="2500" b="1" u="sng" dirty="0" smtClean="0"/>
              <a:t>1-C: If-Then-Else Statements that Include All Options.</a:t>
            </a:r>
            <a:r>
              <a:rPr lang="en-US" sz="2500" u="sng" dirty="0" smtClean="0"/>
              <a:t> </a:t>
            </a:r>
            <a:r>
              <a:rPr lang="en-US" sz="2500" dirty="0" smtClean="0"/>
              <a:t>Example: “If you bet I call otherwise I will bet 5000”. Do we enforce this?</a:t>
            </a:r>
          </a:p>
          <a:p>
            <a:endParaRPr lang="en-US" sz="2500" dirty="0" smtClean="0"/>
          </a:p>
          <a:p>
            <a:r>
              <a:rPr lang="en-US" sz="2500" b="1" u="sng" dirty="0" smtClean="0"/>
              <a:t>2:  TD Discretion At Player’s Risk:</a:t>
            </a:r>
            <a:r>
              <a:rPr lang="en-US" sz="2500" dirty="0" smtClean="0"/>
              <a:t> Should these be left up to the TD given the circumstances at the time &amp; considering best interest of the game, or is it never right to bind a conditional statement?</a:t>
            </a:r>
          </a:p>
        </p:txBody>
      </p:sp>
      <p:pic>
        <p:nvPicPr>
          <p:cNvPr id="4098" name="Picture 2" descr="C:\Users\stewbish\Desktop\PokerTDALogo.jpg"/>
          <p:cNvPicPr>
            <a:picLocks noChangeAspect="1" noChangeArrowheads="1"/>
          </p:cNvPicPr>
          <p:nvPr/>
        </p:nvPicPr>
        <p:blipFill>
          <a:blip r:embed="rId3" cstate="print"/>
          <a:srcRect/>
          <a:stretch>
            <a:fillRect/>
          </a:stretch>
        </p:blipFill>
        <p:spPr bwMode="auto">
          <a:xfrm>
            <a:off x="990600" y="381000"/>
            <a:ext cx="1489322" cy="1295400"/>
          </a:xfrm>
          <a:prstGeom prst="rect">
            <a:avLst/>
          </a:prstGeom>
          <a:noFill/>
        </p:spPr>
      </p:pic>
      <p:sp>
        <p:nvSpPr>
          <p:cNvPr id="7" name="Slide Number Placeholder 6"/>
          <p:cNvSpPr>
            <a:spLocks noGrp="1"/>
          </p:cNvSpPr>
          <p:nvPr>
            <p:ph type="sldNum" sz="quarter" idx="12"/>
          </p:nvPr>
        </p:nvSpPr>
        <p:spPr/>
        <p:txBody>
          <a:bodyPr/>
          <a:lstStyle/>
          <a:p>
            <a:fld id="{38C2A9BB-ED68-424E-8CF4-16C505E93EED}" type="slidenum">
              <a:rPr lang="en-US" sz="2000" b="1" smtClean="0">
                <a:solidFill>
                  <a:schemeClr val="tx1"/>
                </a:solidFill>
              </a:rPr>
              <a:pPr/>
              <a:t>33</a:t>
            </a:fld>
            <a:endParaRPr lang="en-US" sz="2000" b="1" dirty="0">
              <a:solidFill>
                <a:schemeClr val="tx1"/>
              </a:solidFill>
            </a:endParaRPr>
          </a:p>
        </p:txBody>
      </p:sp>
      <p:sp>
        <p:nvSpPr>
          <p:cNvPr id="5" name="TextBox 4"/>
          <p:cNvSpPr txBox="1"/>
          <p:nvPr/>
        </p:nvSpPr>
        <p:spPr>
          <a:xfrm>
            <a:off x="2514600" y="381000"/>
            <a:ext cx="6477000" cy="1138773"/>
          </a:xfrm>
          <a:prstGeom prst="rect">
            <a:avLst/>
          </a:prstGeom>
          <a:noFill/>
        </p:spPr>
        <p:txBody>
          <a:bodyPr wrap="square" rtlCol="0">
            <a:spAutoFit/>
          </a:bodyPr>
          <a:lstStyle/>
          <a:p>
            <a:pPr algn="ctr"/>
            <a:r>
              <a:rPr lang="en-US" sz="3400" b="1" u="sng" dirty="0" smtClean="0"/>
              <a:t>PROPOSED RULES: BETS &amp; RAISES, </a:t>
            </a:r>
          </a:p>
          <a:p>
            <a:pPr algn="ctr"/>
            <a:r>
              <a:rPr lang="en-US" sz="3400" b="1" u="sng" dirty="0" smtClean="0"/>
              <a:t>CONDITIONAL STATEMENTS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2133600"/>
            <a:ext cx="8458200" cy="3693319"/>
          </a:xfrm>
          <a:prstGeom prst="rect">
            <a:avLst/>
          </a:prstGeom>
          <a:noFill/>
        </p:spPr>
        <p:txBody>
          <a:bodyPr wrap="square" rtlCol="0">
            <a:spAutoFit/>
          </a:bodyPr>
          <a:lstStyle/>
          <a:p>
            <a:r>
              <a:rPr lang="en-US" sz="2600" dirty="0" smtClean="0"/>
              <a:t>Action Out of Turn is a frequently discussed and complicated issue. Many questions have been submitted on this topic for the 2011 TDA Summit.  </a:t>
            </a:r>
          </a:p>
          <a:p>
            <a:endParaRPr lang="en-US" sz="2600" dirty="0" smtClean="0"/>
          </a:p>
          <a:p>
            <a:r>
              <a:rPr lang="en-US" sz="2600" dirty="0" smtClean="0"/>
              <a:t>In the interest of looking at this subject comprehensively, it is included in the Situations &amp; Procedures Section. </a:t>
            </a:r>
          </a:p>
          <a:p>
            <a:endParaRPr lang="en-US" sz="2600" dirty="0" smtClean="0"/>
          </a:p>
          <a:p>
            <a:r>
              <a:rPr lang="en-US" sz="2600" dirty="0" smtClean="0"/>
              <a:t>Review of this topic in Situations &amp; Procedures </a:t>
            </a:r>
            <a:r>
              <a:rPr lang="en-US" sz="2600" b="1" dirty="0" smtClean="0"/>
              <a:t>may</a:t>
            </a:r>
            <a:r>
              <a:rPr lang="en-US" sz="2600" dirty="0" smtClean="0"/>
              <a:t> in turn result in rules amendments and/or new rules if appropriate.</a:t>
            </a:r>
            <a:endParaRPr lang="en-US" sz="2600" dirty="0"/>
          </a:p>
        </p:txBody>
      </p:sp>
      <p:pic>
        <p:nvPicPr>
          <p:cNvPr id="4098" name="Picture 2" descr="C:\Users\stewbish\Desktop\PokerTDALogo.jpg"/>
          <p:cNvPicPr>
            <a:picLocks noChangeAspect="1" noChangeArrowheads="1"/>
          </p:cNvPicPr>
          <p:nvPr/>
        </p:nvPicPr>
        <p:blipFill>
          <a:blip r:embed="rId3" cstate="print"/>
          <a:srcRect/>
          <a:stretch>
            <a:fillRect/>
          </a:stretch>
        </p:blipFill>
        <p:spPr bwMode="auto">
          <a:xfrm>
            <a:off x="990600" y="381000"/>
            <a:ext cx="1489322" cy="1295400"/>
          </a:xfrm>
          <a:prstGeom prst="rect">
            <a:avLst/>
          </a:prstGeom>
          <a:noFill/>
        </p:spPr>
      </p:pic>
      <p:sp>
        <p:nvSpPr>
          <p:cNvPr id="7" name="Slide Number Placeholder 6"/>
          <p:cNvSpPr>
            <a:spLocks noGrp="1"/>
          </p:cNvSpPr>
          <p:nvPr>
            <p:ph type="sldNum" sz="quarter" idx="12"/>
          </p:nvPr>
        </p:nvSpPr>
        <p:spPr/>
        <p:txBody>
          <a:bodyPr/>
          <a:lstStyle/>
          <a:p>
            <a:fld id="{38C2A9BB-ED68-424E-8CF4-16C505E93EED}" type="slidenum">
              <a:rPr lang="en-US" sz="2000" b="1" smtClean="0">
                <a:solidFill>
                  <a:schemeClr val="tx1"/>
                </a:solidFill>
              </a:rPr>
              <a:pPr/>
              <a:t>34</a:t>
            </a:fld>
            <a:endParaRPr lang="en-US" sz="2000" b="1" dirty="0">
              <a:solidFill>
                <a:schemeClr val="tx1"/>
              </a:solidFill>
            </a:endParaRPr>
          </a:p>
        </p:txBody>
      </p:sp>
      <p:sp>
        <p:nvSpPr>
          <p:cNvPr id="5" name="TextBox 4"/>
          <p:cNvSpPr txBox="1"/>
          <p:nvPr/>
        </p:nvSpPr>
        <p:spPr>
          <a:xfrm>
            <a:off x="2514600" y="381000"/>
            <a:ext cx="6324600" cy="1138773"/>
          </a:xfrm>
          <a:prstGeom prst="rect">
            <a:avLst/>
          </a:prstGeom>
          <a:noFill/>
        </p:spPr>
        <p:txBody>
          <a:bodyPr wrap="square" rtlCol="0">
            <a:spAutoFit/>
          </a:bodyPr>
          <a:lstStyle/>
          <a:p>
            <a:pPr algn="ctr"/>
            <a:r>
              <a:rPr lang="en-US" sz="3400" b="1" u="sng" dirty="0" smtClean="0"/>
              <a:t>PROPOSED RULES: BETS &amp; RAISES, </a:t>
            </a:r>
          </a:p>
          <a:p>
            <a:pPr algn="ctr"/>
            <a:r>
              <a:rPr lang="en-US" sz="3400" b="1" u="sng" dirty="0" smtClean="0"/>
              <a:t>ACTION OUT OF TURN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2133600"/>
            <a:ext cx="8458200" cy="3693319"/>
          </a:xfrm>
          <a:prstGeom prst="rect">
            <a:avLst/>
          </a:prstGeom>
          <a:noFill/>
        </p:spPr>
        <p:txBody>
          <a:bodyPr wrap="square" rtlCol="0">
            <a:spAutoFit/>
          </a:bodyPr>
          <a:lstStyle/>
          <a:p>
            <a:r>
              <a:rPr lang="en-US" sz="2600" dirty="0" smtClean="0"/>
              <a:t>Misunderstandings of betting action is a frequently discussed and complicated issue. Many questions have been submitted on this topic for the 2011 TDA Summit.  </a:t>
            </a:r>
          </a:p>
          <a:p>
            <a:endParaRPr lang="en-US" sz="2600" dirty="0" smtClean="0"/>
          </a:p>
          <a:p>
            <a:r>
              <a:rPr lang="en-US" sz="2600" dirty="0" smtClean="0"/>
              <a:t>In the interest of looking at this subject comprehensively, it is included in the Situations &amp; Procedures Section. </a:t>
            </a:r>
          </a:p>
          <a:p>
            <a:endParaRPr lang="en-US" sz="2600" dirty="0" smtClean="0"/>
          </a:p>
          <a:p>
            <a:r>
              <a:rPr lang="en-US" sz="2600" dirty="0" smtClean="0"/>
              <a:t>Review of this topic in Situations &amp; Procedures </a:t>
            </a:r>
            <a:r>
              <a:rPr lang="en-US" sz="2600" b="1" dirty="0" smtClean="0"/>
              <a:t>may</a:t>
            </a:r>
            <a:r>
              <a:rPr lang="en-US" sz="2600" dirty="0" smtClean="0"/>
              <a:t> in turn result in rules amendments and/or new rules if appropriate.</a:t>
            </a:r>
            <a:endParaRPr lang="en-US" sz="2600" dirty="0"/>
          </a:p>
        </p:txBody>
      </p:sp>
      <p:pic>
        <p:nvPicPr>
          <p:cNvPr id="4098" name="Picture 2" descr="C:\Users\stewbish\Desktop\PokerTDALogo.jpg"/>
          <p:cNvPicPr>
            <a:picLocks noChangeAspect="1" noChangeArrowheads="1"/>
          </p:cNvPicPr>
          <p:nvPr/>
        </p:nvPicPr>
        <p:blipFill>
          <a:blip r:embed="rId3" cstate="print"/>
          <a:srcRect/>
          <a:stretch>
            <a:fillRect/>
          </a:stretch>
        </p:blipFill>
        <p:spPr bwMode="auto">
          <a:xfrm>
            <a:off x="990600" y="381000"/>
            <a:ext cx="1489322" cy="1295400"/>
          </a:xfrm>
          <a:prstGeom prst="rect">
            <a:avLst/>
          </a:prstGeom>
          <a:noFill/>
        </p:spPr>
      </p:pic>
      <p:sp>
        <p:nvSpPr>
          <p:cNvPr id="7" name="Slide Number Placeholder 6"/>
          <p:cNvSpPr>
            <a:spLocks noGrp="1"/>
          </p:cNvSpPr>
          <p:nvPr>
            <p:ph type="sldNum" sz="quarter" idx="12"/>
          </p:nvPr>
        </p:nvSpPr>
        <p:spPr/>
        <p:txBody>
          <a:bodyPr/>
          <a:lstStyle/>
          <a:p>
            <a:fld id="{38C2A9BB-ED68-424E-8CF4-16C505E93EED}" type="slidenum">
              <a:rPr lang="en-US" sz="2000" b="1" smtClean="0">
                <a:solidFill>
                  <a:schemeClr val="tx1"/>
                </a:solidFill>
              </a:rPr>
              <a:pPr/>
              <a:t>35</a:t>
            </a:fld>
            <a:endParaRPr lang="en-US" sz="2000" b="1" dirty="0">
              <a:solidFill>
                <a:schemeClr val="tx1"/>
              </a:solidFill>
            </a:endParaRPr>
          </a:p>
        </p:txBody>
      </p:sp>
      <p:sp>
        <p:nvSpPr>
          <p:cNvPr id="5" name="TextBox 4"/>
          <p:cNvSpPr txBox="1"/>
          <p:nvPr/>
        </p:nvSpPr>
        <p:spPr>
          <a:xfrm>
            <a:off x="2514600" y="381000"/>
            <a:ext cx="6324600" cy="1138773"/>
          </a:xfrm>
          <a:prstGeom prst="rect">
            <a:avLst/>
          </a:prstGeom>
          <a:noFill/>
        </p:spPr>
        <p:txBody>
          <a:bodyPr wrap="square" rtlCol="0">
            <a:spAutoFit/>
          </a:bodyPr>
          <a:lstStyle/>
          <a:p>
            <a:pPr algn="ctr"/>
            <a:r>
              <a:rPr lang="en-US" sz="3400" b="1" u="sng" dirty="0" smtClean="0"/>
              <a:t>PROPOSED RULES: BETS &amp; RAISES, </a:t>
            </a:r>
          </a:p>
          <a:p>
            <a:pPr algn="ctr"/>
            <a:r>
              <a:rPr lang="en-US" sz="3400" b="1" u="sng" dirty="0" smtClean="0"/>
              <a:t>MISUNDERSTANDINGS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2286000"/>
            <a:ext cx="8915400" cy="1384995"/>
          </a:xfrm>
          <a:prstGeom prst="rect">
            <a:avLst/>
          </a:prstGeom>
          <a:noFill/>
        </p:spPr>
        <p:txBody>
          <a:bodyPr wrap="square" rtlCol="0">
            <a:spAutoFit/>
          </a:bodyPr>
          <a:lstStyle/>
          <a:p>
            <a:r>
              <a:rPr lang="en-US" sz="2800" b="1" u="sng" dirty="0" smtClean="0"/>
              <a:t>1: Heads Up Play: </a:t>
            </a:r>
            <a:r>
              <a:rPr lang="en-US" sz="2800" dirty="0" smtClean="0"/>
              <a:t>When tournament is down to 2 players, should some rules be relaxed such as right to expose cards? Or do all rules remain in full force &amp; effect when heads up?</a:t>
            </a:r>
            <a:endParaRPr lang="en-US" sz="2800" dirty="0"/>
          </a:p>
        </p:txBody>
      </p:sp>
      <p:pic>
        <p:nvPicPr>
          <p:cNvPr id="4098" name="Picture 2" descr="C:\Users\stewbish\Desktop\PokerTDALogo.jpg"/>
          <p:cNvPicPr>
            <a:picLocks noChangeAspect="1" noChangeArrowheads="1"/>
          </p:cNvPicPr>
          <p:nvPr/>
        </p:nvPicPr>
        <p:blipFill>
          <a:blip r:embed="rId3" cstate="print"/>
          <a:srcRect/>
          <a:stretch>
            <a:fillRect/>
          </a:stretch>
        </p:blipFill>
        <p:spPr bwMode="auto">
          <a:xfrm>
            <a:off x="1295400" y="381000"/>
            <a:ext cx="1489322" cy="1295400"/>
          </a:xfrm>
          <a:prstGeom prst="rect">
            <a:avLst/>
          </a:prstGeom>
          <a:noFill/>
        </p:spPr>
      </p:pic>
      <p:sp>
        <p:nvSpPr>
          <p:cNvPr id="7" name="Slide Number Placeholder 6"/>
          <p:cNvSpPr>
            <a:spLocks noGrp="1"/>
          </p:cNvSpPr>
          <p:nvPr>
            <p:ph type="sldNum" sz="quarter" idx="12"/>
          </p:nvPr>
        </p:nvSpPr>
        <p:spPr/>
        <p:txBody>
          <a:bodyPr/>
          <a:lstStyle/>
          <a:p>
            <a:fld id="{38C2A9BB-ED68-424E-8CF4-16C505E93EED}" type="slidenum">
              <a:rPr lang="en-US" sz="2000" b="1" smtClean="0">
                <a:solidFill>
                  <a:schemeClr val="tx1"/>
                </a:solidFill>
              </a:rPr>
              <a:pPr/>
              <a:t>36</a:t>
            </a:fld>
            <a:endParaRPr lang="en-US" sz="2000" b="1" dirty="0">
              <a:solidFill>
                <a:schemeClr val="tx1"/>
              </a:solidFill>
            </a:endParaRPr>
          </a:p>
        </p:txBody>
      </p:sp>
      <p:sp>
        <p:nvSpPr>
          <p:cNvPr id="5" name="TextBox 4"/>
          <p:cNvSpPr txBox="1"/>
          <p:nvPr/>
        </p:nvSpPr>
        <p:spPr>
          <a:xfrm>
            <a:off x="2667000" y="381000"/>
            <a:ext cx="6019800" cy="1200329"/>
          </a:xfrm>
          <a:prstGeom prst="rect">
            <a:avLst/>
          </a:prstGeom>
          <a:noFill/>
        </p:spPr>
        <p:txBody>
          <a:bodyPr wrap="square" rtlCol="0">
            <a:spAutoFit/>
          </a:bodyPr>
          <a:lstStyle/>
          <a:p>
            <a:pPr algn="ctr"/>
            <a:r>
              <a:rPr lang="en-US" sz="3600" b="1" u="sng" dirty="0" smtClean="0"/>
              <a:t>PROPOSED NEW RULES:</a:t>
            </a:r>
          </a:p>
          <a:p>
            <a:pPr algn="ctr"/>
            <a:r>
              <a:rPr lang="en-US" sz="3600" b="1" u="sng" dirty="0" smtClean="0"/>
              <a:t>PLAY, OTHER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1752600"/>
            <a:ext cx="8991600" cy="4893647"/>
          </a:xfrm>
          <a:prstGeom prst="rect">
            <a:avLst/>
          </a:prstGeom>
          <a:noFill/>
        </p:spPr>
        <p:txBody>
          <a:bodyPr wrap="square" rtlCol="0">
            <a:spAutoFit/>
          </a:bodyPr>
          <a:lstStyle/>
          <a:p>
            <a:r>
              <a:rPr lang="en-US" sz="2400" b="1" dirty="0" smtClean="0"/>
              <a:t>1: Should TDA adopt substantial action rules, for example:</a:t>
            </a:r>
          </a:p>
          <a:p>
            <a:r>
              <a:rPr lang="en-US" sz="2400" b="1" dirty="0" smtClean="0"/>
              <a:t> </a:t>
            </a:r>
            <a:endParaRPr lang="en-US" sz="2400" dirty="0" smtClean="0"/>
          </a:p>
          <a:p>
            <a:r>
              <a:rPr lang="en-US" sz="2400" b="1" u="sng" dirty="0" smtClean="0"/>
              <a:t>A: Misdeal: </a:t>
            </a:r>
            <a:r>
              <a:rPr lang="en-US" sz="2400" dirty="0" smtClean="0"/>
              <a:t>What is S.A. such that play must proceed despite misdeal? See also WSOP Rule 81.</a:t>
            </a:r>
          </a:p>
          <a:p>
            <a:endParaRPr lang="en-US" sz="2400" dirty="0" smtClean="0"/>
          </a:p>
          <a:p>
            <a:r>
              <a:rPr lang="en-US" sz="2400" b="1" u="sng" dirty="0" smtClean="0"/>
              <a:t>B: OOT Action:</a:t>
            </a:r>
            <a:r>
              <a:rPr lang="en-US" sz="2400" u="sng" dirty="0" smtClean="0"/>
              <a:t> </a:t>
            </a:r>
            <a:r>
              <a:rPr lang="en-US" sz="2400" dirty="0" smtClean="0"/>
              <a:t>What is S.A., if any, such that 1) when action backs up to a skipped player he can’t act aggressively; 2) Skipped hand is dead</a:t>
            </a:r>
          </a:p>
          <a:p>
            <a:endParaRPr lang="en-US" sz="2400" dirty="0" smtClean="0"/>
          </a:p>
          <a:p>
            <a:r>
              <a:rPr lang="en-US" sz="2400" b="1" u="sng" dirty="0" smtClean="0"/>
              <a:t>C: Incorrect Bet Amount.</a:t>
            </a:r>
            <a:r>
              <a:rPr lang="en-US" sz="2400" u="sng" dirty="0" smtClean="0"/>
              <a:t> </a:t>
            </a:r>
            <a:r>
              <a:rPr lang="en-US" sz="2400" dirty="0" smtClean="0"/>
              <a:t>Example: Player A pushes 5k silently, B says “I call the 2k”, C says “I call 2k too”. At what point, if at all, do enough undercalls bind the bet to 2k?</a:t>
            </a:r>
          </a:p>
          <a:p>
            <a:endParaRPr lang="en-US" sz="2400" dirty="0" smtClean="0"/>
          </a:p>
          <a:p>
            <a:r>
              <a:rPr lang="en-US" sz="2400" b="1" u="sng" dirty="0" smtClean="0"/>
              <a:t>D: Do any other substantial action situations need to be defined?</a:t>
            </a:r>
          </a:p>
        </p:txBody>
      </p:sp>
      <p:pic>
        <p:nvPicPr>
          <p:cNvPr id="4098" name="Picture 2" descr="C:\Users\stewbish\Desktop\PokerTDALogo.jpg"/>
          <p:cNvPicPr>
            <a:picLocks noChangeAspect="1" noChangeArrowheads="1"/>
          </p:cNvPicPr>
          <p:nvPr/>
        </p:nvPicPr>
        <p:blipFill>
          <a:blip r:embed="rId3" cstate="print"/>
          <a:srcRect/>
          <a:stretch>
            <a:fillRect/>
          </a:stretch>
        </p:blipFill>
        <p:spPr bwMode="auto">
          <a:xfrm>
            <a:off x="1383006" y="228600"/>
            <a:ext cx="1226501" cy="1066800"/>
          </a:xfrm>
          <a:prstGeom prst="rect">
            <a:avLst/>
          </a:prstGeom>
          <a:noFill/>
        </p:spPr>
      </p:pic>
      <p:sp>
        <p:nvSpPr>
          <p:cNvPr id="7" name="Slide Number Placeholder 6"/>
          <p:cNvSpPr>
            <a:spLocks noGrp="1"/>
          </p:cNvSpPr>
          <p:nvPr>
            <p:ph type="sldNum" sz="quarter" idx="12"/>
          </p:nvPr>
        </p:nvSpPr>
        <p:spPr/>
        <p:txBody>
          <a:bodyPr/>
          <a:lstStyle/>
          <a:p>
            <a:fld id="{38C2A9BB-ED68-424E-8CF4-16C505E93EED}" type="slidenum">
              <a:rPr lang="en-US" sz="2000" b="1" smtClean="0">
                <a:solidFill>
                  <a:schemeClr val="tx1"/>
                </a:solidFill>
              </a:rPr>
              <a:pPr/>
              <a:t>37</a:t>
            </a:fld>
            <a:endParaRPr lang="en-US" sz="2000" b="1" dirty="0">
              <a:solidFill>
                <a:schemeClr val="tx1"/>
              </a:solidFill>
            </a:endParaRPr>
          </a:p>
        </p:txBody>
      </p:sp>
      <p:sp>
        <p:nvSpPr>
          <p:cNvPr id="5" name="TextBox 4"/>
          <p:cNvSpPr txBox="1"/>
          <p:nvPr/>
        </p:nvSpPr>
        <p:spPr>
          <a:xfrm>
            <a:off x="2743200" y="228600"/>
            <a:ext cx="6019800" cy="1077218"/>
          </a:xfrm>
          <a:prstGeom prst="rect">
            <a:avLst/>
          </a:prstGeom>
          <a:noFill/>
        </p:spPr>
        <p:txBody>
          <a:bodyPr wrap="square" rtlCol="0">
            <a:spAutoFit/>
          </a:bodyPr>
          <a:lstStyle/>
          <a:p>
            <a:pPr algn="ctr"/>
            <a:r>
              <a:rPr lang="en-US" sz="3200" b="1" u="sng" dirty="0" smtClean="0"/>
              <a:t>PROPOSED RULES- PLAY, OTHER:</a:t>
            </a:r>
          </a:p>
          <a:p>
            <a:pPr algn="ctr"/>
            <a:r>
              <a:rPr lang="en-US" sz="3200" b="1" u="sng" dirty="0" smtClean="0"/>
              <a:t>SUBSTANTIAL  ACTION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stewbish\Desktop\PokerTDALogo.jpg"/>
          <p:cNvPicPr>
            <a:picLocks noChangeAspect="1" noChangeArrowheads="1"/>
          </p:cNvPicPr>
          <p:nvPr/>
        </p:nvPicPr>
        <p:blipFill>
          <a:blip r:embed="rId3" cstate="print"/>
          <a:srcRect/>
          <a:stretch>
            <a:fillRect/>
          </a:stretch>
        </p:blipFill>
        <p:spPr bwMode="auto">
          <a:xfrm>
            <a:off x="1447800" y="228600"/>
            <a:ext cx="1314108" cy="1143000"/>
          </a:xfrm>
          <a:prstGeom prst="rect">
            <a:avLst/>
          </a:prstGeom>
          <a:noFill/>
        </p:spPr>
      </p:pic>
      <p:sp>
        <p:nvSpPr>
          <p:cNvPr id="7" name="Slide Number Placeholder 6"/>
          <p:cNvSpPr>
            <a:spLocks noGrp="1"/>
          </p:cNvSpPr>
          <p:nvPr>
            <p:ph type="sldNum" sz="quarter" idx="12"/>
          </p:nvPr>
        </p:nvSpPr>
        <p:spPr/>
        <p:txBody>
          <a:bodyPr/>
          <a:lstStyle/>
          <a:p>
            <a:fld id="{38C2A9BB-ED68-424E-8CF4-16C505E93EED}" type="slidenum">
              <a:rPr lang="en-US" sz="2000" b="1" smtClean="0">
                <a:solidFill>
                  <a:schemeClr val="tx1"/>
                </a:solidFill>
              </a:rPr>
              <a:pPr/>
              <a:t>38</a:t>
            </a:fld>
            <a:endParaRPr lang="en-US" sz="2000" b="1" dirty="0">
              <a:solidFill>
                <a:schemeClr val="tx1"/>
              </a:solidFill>
            </a:endParaRPr>
          </a:p>
        </p:txBody>
      </p:sp>
      <p:sp>
        <p:nvSpPr>
          <p:cNvPr id="5" name="TextBox 4"/>
          <p:cNvSpPr txBox="1"/>
          <p:nvPr/>
        </p:nvSpPr>
        <p:spPr>
          <a:xfrm>
            <a:off x="3200400" y="228600"/>
            <a:ext cx="4953000" cy="1200329"/>
          </a:xfrm>
          <a:prstGeom prst="rect">
            <a:avLst/>
          </a:prstGeom>
          <a:noFill/>
        </p:spPr>
        <p:txBody>
          <a:bodyPr wrap="square" rtlCol="0">
            <a:spAutoFit/>
          </a:bodyPr>
          <a:lstStyle/>
          <a:p>
            <a:pPr algn="ctr"/>
            <a:r>
              <a:rPr lang="en-US" sz="3600" b="1" u="sng" dirty="0" smtClean="0"/>
              <a:t>PROPOSED NEW RULES: </a:t>
            </a:r>
          </a:p>
          <a:p>
            <a:pPr algn="ctr"/>
            <a:r>
              <a:rPr lang="en-US" sz="3600" b="1" u="sng" dirty="0" smtClean="0"/>
              <a:t>ETIQUETTE &amp; PENALTIES</a:t>
            </a:r>
          </a:p>
        </p:txBody>
      </p:sp>
      <p:sp>
        <p:nvSpPr>
          <p:cNvPr id="6" name="TextBox 5"/>
          <p:cNvSpPr txBox="1"/>
          <p:nvPr/>
        </p:nvSpPr>
        <p:spPr>
          <a:xfrm>
            <a:off x="304800" y="1676400"/>
            <a:ext cx="8610600" cy="4893647"/>
          </a:xfrm>
          <a:prstGeom prst="rect">
            <a:avLst/>
          </a:prstGeom>
          <a:noFill/>
        </p:spPr>
        <p:txBody>
          <a:bodyPr wrap="square" rtlCol="0">
            <a:spAutoFit/>
          </a:bodyPr>
          <a:lstStyle/>
          <a:p>
            <a:r>
              <a:rPr lang="en-US" sz="2600" b="1" u="sng" dirty="0" smtClean="0"/>
              <a:t>1-A: Soft Play. </a:t>
            </a:r>
            <a:r>
              <a:rPr lang="en-US" sz="2600" dirty="0" smtClean="0"/>
              <a:t>What's the rule when last player to act checks the river holding the nuts? [Note: “last to act”]</a:t>
            </a:r>
          </a:p>
          <a:p>
            <a:endParaRPr lang="en-US" sz="2600" dirty="0" smtClean="0"/>
          </a:p>
          <a:p>
            <a:r>
              <a:rPr lang="en-US" sz="2600" b="1" u="sng" dirty="0" smtClean="0"/>
              <a:t>1-B: Any other soft-play specific rules </a:t>
            </a:r>
            <a:r>
              <a:rPr lang="en-US" sz="2600" dirty="0" smtClean="0"/>
              <a:t>language needed?</a:t>
            </a:r>
          </a:p>
          <a:p>
            <a:endParaRPr lang="en-US" sz="2600" dirty="0" smtClean="0"/>
          </a:p>
          <a:p>
            <a:r>
              <a:rPr lang="en-US" sz="2600" b="1" u="sng" dirty="0" smtClean="0"/>
              <a:t>2: Bad Spectator Behavior: </a:t>
            </a:r>
            <a:r>
              <a:rPr lang="en-US" sz="2600" dirty="0" smtClean="0"/>
              <a:t>How to manage this?</a:t>
            </a:r>
          </a:p>
          <a:p>
            <a:endParaRPr lang="en-US" sz="2600" dirty="0" smtClean="0"/>
          </a:p>
          <a:p>
            <a:r>
              <a:rPr lang="en-US" sz="2600" b="1" u="sng" dirty="0" smtClean="0"/>
              <a:t>3: Excessive personal items</a:t>
            </a:r>
            <a:r>
              <a:rPr lang="en-US" sz="2600" b="1" dirty="0" smtClean="0"/>
              <a:t> </a:t>
            </a:r>
            <a:r>
              <a:rPr lang="en-US" sz="2600" dirty="0" smtClean="0"/>
              <a:t>on the table surface.</a:t>
            </a:r>
          </a:p>
          <a:p>
            <a:endParaRPr lang="en-US" sz="2600" dirty="0" smtClean="0"/>
          </a:p>
          <a:p>
            <a:r>
              <a:rPr lang="en-US" sz="2600" b="1" u="sng" dirty="0" smtClean="0"/>
              <a:t>4: Civility &amp; Hygiene: </a:t>
            </a:r>
            <a:r>
              <a:rPr lang="en-US" sz="2600" dirty="0" smtClean="0"/>
              <a:t>Is a rule needed here?</a:t>
            </a:r>
          </a:p>
          <a:p>
            <a:endParaRPr lang="en-US" sz="2600" dirty="0" smtClean="0"/>
          </a:p>
          <a:p>
            <a:r>
              <a:rPr lang="en-US" sz="2600" b="1" u="sng" dirty="0" smtClean="0"/>
              <a:t>5: Public disclosure of offending players:</a:t>
            </a:r>
            <a:r>
              <a:rPr lang="en-US" sz="2600" dirty="0" smtClean="0"/>
              <a:t> is registry needed?</a:t>
            </a:r>
            <a:endParaRPr lang="en-US" sz="26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stewbish\Desktop\PokerTDALogo.jpg"/>
          <p:cNvPicPr>
            <a:picLocks noChangeAspect="1" noChangeArrowheads="1"/>
          </p:cNvPicPr>
          <p:nvPr/>
        </p:nvPicPr>
        <p:blipFill>
          <a:blip r:embed="rId3" cstate="print"/>
          <a:srcRect/>
          <a:stretch>
            <a:fillRect/>
          </a:stretch>
        </p:blipFill>
        <p:spPr bwMode="auto">
          <a:xfrm>
            <a:off x="1371600" y="457200"/>
            <a:ext cx="1314108" cy="1143000"/>
          </a:xfrm>
          <a:prstGeom prst="rect">
            <a:avLst/>
          </a:prstGeom>
          <a:noFill/>
        </p:spPr>
      </p:pic>
      <p:sp>
        <p:nvSpPr>
          <p:cNvPr id="7" name="Slide Number Placeholder 6"/>
          <p:cNvSpPr>
            <a:spLocks noGrp="1"/>
          </p:cNvSpPr>
          <p:nvPr>
            <p:ph type="sldNum" sz="quarter" idx="12"/>
          </p:nvPr>
        </p:nvSpPr>
        <p:spPr/>
        <p:txBody>
          <a:bodyPr/>
          <a:lstStyle/>
          <a:p>
            <a:fld id="{38C2A9BB-ED68-424E-8CF4-16C505E93EED}" type="slidenum">
              <a:rPr lang="en-US" sz="2000" b="1" smtClean="0">
                <a:solidFill>
                  <a:schemeClr val="tx1"/>
                </a:solidFill>
              </a:rPr>
              <a:pPr/>
              <a:t>39</a:t>
            </a:fld>
            <a:endParaRPr lang="en-US" sz="2000" b="1" dirty="0">
              <a:solidFill>
                <a:schemeClr val="tx1"/>
              </a:solidFill>
            </a:endParaRPr>
          </a:p>
        </p:txBody>
      </p:sp>
      <p:sp>
        <p:nvSpPr>
          <p:cNvPr id="5" name="TextBox 4"/>
          <p:cNvSpPr txBox="1"/>
          <p:nvPr/>
        </p:nvSpPr>
        <p:spPr>
          <a:xfrm>
            <a:off x="2743200" y="381000"/>
            <a:ext cx="5791200" cy="1200329"/>
          </a:xfrm>
          <a:prstGeom prst="rect">
            <a:avLst/>
          </a:prstGeom>
          <a:noFill/>
        </p:spPr>
        <p:txBody>
          <a:bodyPr wrap="square" rtlCol="0">
            <a:spAutoFit/>
          </a:bodyPr>
          <a:lstStyle/>
          <a:p>
            <a:pPr algn="ctr"/>
            <a:r>
              <a:rPr lang="en-US" sz="3600" b="1" u="sng" dirty="0" smtClean="0"/>
              <a:t>PROPOSED NEW RULES: SPECIFIC RULES FOR STUD</a:t>
            </a:r>
          </a:p>
        </p:txBody>
      </p:sp>
      <p:sp>
        <p:nvSpPr>
          <p:cNvPr id="6" name="TextBox 5"/>
          <p:cNvSpPr txBox="1"/>
          <p:nvPr/>
        </p:nvSpPr>
        <p:spPr>
          <a:xfrm>
            <a:off x="381000" y="2209800"/>
            <a:ext cx="8229600" cy="954107"/>
          </a:xfrm>
          <a:prstGeom prst="rect">
            <a:avLst/>
          </a:prstGeom>
          <a:noFill/>
        </p:spPr>
        <p:txBody>
          <a:bodyPr wrap="square" rtlCol="0">
            <a:spAutoFit/>
          </a:bodyPr>
          <a:lstStyle/>
          <a:p>
            <a:r>
              <a:rPr lang="en-US" sz="2800" b="1" u="sng" dirty="0" smtClean="0"/>
              <a:t>1: Player picks up cards in stud, </a:t>
            </a:r>
            <a:r>
              <a:rPr lang="en-US" sz="2800" dirty="0" smtClean="0"/>
              <a:t>is it a dead hand?</a:t>
            </a:r>
          </a:p>
          <a:p>
            <a:endParaRPr lang="en-US" sz="2800" b="1" u="sng" dirty="0"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2421</TotalTime>
  <Words>3550</Words>
  <Application>Microsoft Office PowerPoint</Application>
  <PresentationFormat>On-screen Show (4:3)</PresentationFormat>
  <Paragraphs>366</Paragraphs>
  <Slides>39</Slides>
  <Notes>16</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stewbish</dc:creator>
  <cp:lastModifiedBy>topeka</cp:lastModifiedBy>
  <cp:revision>435</cp:revision>
  <dcterms:created xsi:type="dcterms:W3CDTF">2011-04-06T04:53:51Z</dcterms:created>
  <dcterms:modified xsi:type="dcterms:W3CDTF">2011-06-29T07:41:58Z</dcterms:modified>
</cp:coreProperties>
</file>